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3" r:id="rId5"/>
    <p:sldId id="259" r:id="rId6"/>
    <p:sldId id="260" r:id="rId7"/>
    <p:sldId id="261" r:id="rId8"/>
    <p:sldId id="265" r:id="rId9"/>
    <p:sldId id="267" r:id="rId10"/>
    <p:sldId id="262" r:id="rId11"/>
    <p:sldId id="269" r:id="rId12"/>
    <p:sldId id="270" r:id="rId13"/>
    <p:sldId id="273" r:id="rId14"/>
    <p:sldId id="264"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7BDBB"/>
    <a:srgbClr val="99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BB3F2E-539E-1421-BADB-83436C8CB378}" v="255" dt="2023-04-23T23:25:53.866"/>
    <p1510:client id="{2CACC3E4-114A-7E4B-26A0-CDA3BACDE5C2}" v="94" dt="2023-04-23T17:51:25.791"/>
    <p1510:client id="{DB3DC02D-6CB1-217F-780A-5CAC036FC9E3}" v="639" dt="2023-04-23T16:51:59.8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752" autoAdjust="0"/>
    <p:restoredTop sz="95033" autoAdjust="0"/>
  </p:normalViewPr>
  <p:slideViewPr>
    <p:cSldViewPr snapToGrid="0">
      <p:cViewPr varScale="1">
        <p:scale>
          <a:sx n="127" d="100"/>
          <a:sy n="127" d="100"/>
        </p:scale>
        <p:origin x="208"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E38DD8-D202-4D1F-B58E-49382DD9EF5B}"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5A0F1CC5-7C72-485C-AE8E-B16B2979B596}">
      <dgm:prSet phldr="0"/>
      <dgm:spPr/>
      <dgm:t>
        <a:bodyPr/>
        <a:lstStyle/>
        <a:p>
          <a:pPr rtl="0"/>
          <a:r>
            <a:rPr lang="en-US" b="1" u="sng" dirty="0">
              <a:latin typeface="Calibri Light" panose="020F0302020204030204"/>
            </a:rPr>
            <a:t>USE CASES OF HEALFLOW PROJECT IN REAL-LIFE</a:t>
          </a:r>
          <a:endParaRPr lang="en-US" b="1" u="sng" dirty="0"/>
        </a:p>
      </dgm:t>
    </dgm:pt>
    <dgm:pt modelId="{302E3A3D-958D-4FA4-94EF-051BD883E7C7}" type="parTrans" cxnId="{1F386222-B9A5-4F45-B90B-042A255030DB}">
      <dgm:prSet/>
      <dgm:spPr/>
      <dgm:t>
        <a:bodyPr/>
        <a:lstStyle/>
        <a:p>
          <a:endParaRPr lang="en-US"/>
        </a:p>
      </dgm:t>
    </dgm:pt>
    <dgm:pt modelId="{573EDCE3-39D8-414A-80BE-7714D2005F91}" type="sibTrans" cxnId="{1F386222-B9A5-4F45-B90B-042A255030DB}">
      <dgm:prSet/>
      <dgm:spPr/>
      <dgm:t>
        <a:bodyPr/>
        <a:lstStyle/>
        <a:p>
          <a:endParaRPr lang="en-US"/>
        </a:p>
      </dgm:t>
    </dgm:pt>
    <dgm:pt modelId="{9D1C2BCE-AE1E-4303-ABAE-F0946A992827}">
      <dgm:prSet/>
      <dgm:spPr/>
      <dgm:t>
        <a:bodyPr/>
        <a:lstStyle/>
        <a:p>
          <a:r>
            <a:rPr lang="en-US" dirty="0"/>
            <a:t>Patient management: healthcare providers can manage patient data, appointments, and medical records across all enterprises in the ecosystem.</a:t>
          </a:r>
        </a:p>
      </dgm:t>
    </dgm:pt>
    <dgm:pt modelId="{A983B8FF-7A3A-4A04-99CA-32ABB2F97909}" type="parTrans" cxnId="{C9FE994E-5DE8-458B-9312-7FF1B38EEF7F}">
      <dgm:prSet/>
      <dgm:spPr/>
      <dgm:t>
        <a:bodyPr/>
        <a:lstStyle/>
        <a:p>
          <a:endParaRPr lang="en-US"/>
        </a:p>
      </dgm:t>
    </dgm:pt>
    <dgm:pt modelId="{54AA620F-EE15-49F8-9CFE-EC2398904393}" type="sibTrans" cxnId="{C9FE994E-5DE8-458B-9312-7FF1B38EEF7F}">
      <dgm:prSet/>
      <dgm:spPr/>
      <dgm:t>
        <a:bodyPr/>
        <a:lstStyle/>
        <a:p>
          <a:endParaRPr lang="en-US"/>
        </a:p>
      </dgm:t>
    </dgm:pt>
    <dgm:pt modelId="{0266966A-ECD4-4FE7-9D39-2B2EB15EADB4}">
      <dgm:prSet/>
      <dgm:spPr/>
      <dgm:t>
        <a:bodyPr/>
        <a:lstStyle/>
        <a:p>
          <a:r>
            <a:rPr lang="en-US" dirty="0"/>
            <a:t>Ambulance service: tracking and monitoring of ambulance availability, dispatch, and transportation of patients to and from the hospital.</a:t>
          </a:r>
        </a:p>
      </dgm:t>
    </dgm:pt>
    <dgm:pt modelId="{B5375731-85F4-4820-94FB-1DB38CC9AC11}" type="parTrans" cxnId="{8393EEBA-0FF6-47CE-A6FD-7F31D9F4BC64}">
      <dgm:prSet/>
      <dgm:spPr/>
      <dgm:t>
        <a:bodyPr/>
        <a:lstStyle/>
        <a:p>
          <a:endParaRPr lang="en-US"/>
        </a:p>
      </dgm:t>
    </dgm:pt>
    <dgm:pt modelId="{FA91A8C9-67E2-40B8-A099-731A8C60E28E}" type="sibTrans" cxnId="{8393EEBA-0FF6-47CE-A6FD-7F31D9F4BC64}">
      <dgm:prSet/>
      <dgm:spPr/>
      <dgm:t>
        <a:bodyPr/>
        <a:lstStyle/>
        <a:p>
          <a:endParaRPr lang="en-US"/>
        </a:p>
      </dgm:t>
    </dgm:pt>
    <dgm:pt modelId="{C2BE2B2B-5814-4051-98DF-94DD1330B5DA}">
      <dgm:prSet/>
      <dgm:spPr/>
      <dgm:t>
        <a:bodyPr/>
        <a:lstStyle/>
        <a:p>
          <a:r>
            <a:rPr lang="en-US" dirty="0"/>
            <a:t>Laboratory services and medical testing: the diagnostics component provides laboratory services, test results management, report generation, and record maintenance.</a:t>
          </a:r>
        </a:p>
      </dgm:t>
    </dgm:pt>
    <dgm:pt modelId="{750F79D5-132B-4494-856F-F48165D20CB2}" type="parTrans" cxnId="{A1A78221-BB75-4DA6-B278-2106039DFD59}">
      <dgm:prSet/>
      <dgm:spPr/>
      <dgm:t>
        <a:bodyPr/>
        <a:lstStyle/>
        <a:p>
          <a:endParaRPr lang="en-US"/>
        </a:p>
      </dgm:t>
    </dgm:pt>
    <dgm:pt modelId="{756FDA95-848B-4F4B-B41E-32357802A29C}" type="sibTrans" cxnId="{A1A78221-BB75-4DA6-B278-2106039DFD59}">
      <dgm:prSet/>
      <dgm:spPr/>
      <dgm:t>
        <a:bodyPr/>
        <a:lstStyle/>
        <a:p>
          <a:endParaRPr lang="en-US"/>
        </a:p>
      </dgm:t>
    </dgm:pt>
    <dgm:pt modelId="{310304FA-15FA-4DE9-98FD-0D9D8290D3F7}">
      <dgm:prSet/>
      <dgm:spPr/>
      <dgm:t>
        <a:bodyPr/>
        <a:lstStyle/>
        <a:p>
          <a:r>
            <a:rPr lang="en-US" dirty="0"/>
            <a:t>Medication management: the pharmacy component provides a comprehensive inventory management system for medical supplies and medicines, including stock management, procurement, and sales.</a:t>
          </a:r>
        </a:p>
      </dgm:t>
    </dgm:pt>
    <dgm:pt modelId="{6D2FEC4D-E173-4933-B747-E36B37C012C8}" type="parTrans" cxnId="{8B4D87C5-F83F-434C-BE75-D9704EF38B9C}">
      <dgm:prSet/>
      <dgm:spPr/>
      <dgm:t>
        <a:bodyPr/>
        <a:lstStyle/>
        <a:p>
          <a:endParaRPr lang="en-US"/>
        </a:p>
      </dgm:t>
    </dgm:pt>
    <dgm:pt modelId="{4F9706D9-0962-41C9-B21A-968BB1ACE633}" type="sibTrans" cxnId="{8B4D87C5-F83F-434C-BE75-D9704EF38B9C}">
      <dgm:prSet/>
      <dgm:spPr/>
      <dgm:t>
        <a:bodyPr/>
        <a:lstStyle/>
        <a:p>
          <a:endParaRPr lang="en-US"/>
        </a:p>
      </dgm:t>
    </dgm:pt>
    <dgm:pt modelId="{165FD28E-6333-4CC6-BC20-16DAFA062003}">
      <dgm:prSet/>
      <dgm:spPr/>
      <dgm:t>
        <a:bodyPr/>
        <a:lstStyle/>
        <a:p>
          <a:r>
            <a:rPr lang="en-US" dirty="0"/>
            <a:t>Security and privacy: the </a:t>
          </a:r>
          <a:r>
            <a:rPr lang="en-US" dirty="0" err="1"/>
            <a:t>HealFlow</a:t>
          </a:r>
          <a:r>
            <a:rPr lang="en-US" dirty="0"/>
            <a:t> Ecosystem includes robust security features, such as user authentication, to protect patient data from unauthorized access.</a:t>
          </a:r>
        </a:p>
      </dgm:t>
    </dgm:pt>
    <dgm:pt modelId="{B118A4A7-E00E-4138-9048-37979E11BFB1}" type="parTrans" cxnId="{3F7D5904-82EC-4409-9D99-E7BB55012054}">
      <dgm:prSet/>
      <dgm:spPr/>
      <dgm:t>
        <a:bodyPr/>
        <a:lstStyle/>
        <a:p>
          <a:endParaRPr lang="en-US"/>
        </a:p>
      </dgm:t>
    </dgm:pt>
    <dgm:pt modelId="{57D2F6A7-1ACC-4C23-967A-BD6FC64D8766}" type="sibTrans" cxnId="{3F7D5904-82EC-4409-9D99-E7BB55012054}">
      <dgm:prSet/>
      <dgm:spPr/>
      <dgm:t>
        <a:bodyPr/>
        <a:lstStyle/>
        <a:p>
          <a:endParaRPr lang="en-US"/>
        </a:p>
      </dgm:t>
    </dgm:pt>
    <dgm:pt modelId="{AC77FE60-8BB1-4696-95CB-5CCE9CA856AF}" type="pres">
      <dgm:prSet presAssocID="{F4E38DD8-D202-4D1F-B58E-49382DD9EF5B}" presName="vert0" presStyleCnt="0">
        <dgm:presLayoutVars>
          <dgm:dir/>
          <dgm:animOne val="branch"/>
          <dgm:animLvl val="lvl"/>
        </dgm:presLayoutVars>
      </dgm:prSet>
      <dgm:spPr/>
    </dgm:pt>
    <dgm:pt modelId="{DD9FFF54-7241-4AE3-A1C9-1C15E9D0CCA2}" type="pres">
      <dgm:prSet presAssocID="{5A0F1CC5-7C72-485C-AE8E-B16B2979B596}" presName="thickLine" presStyleLbl="alignNode1" presStyleIdx="0" presStyleCnt="6"/>
      <dgm:spPr/>
    </dgm:pt>
    <dgm:pt modelId="{E035E812-CF4F-4B67-99B7-272ABE749E7F}" type="pres">
      <dgm:prSet presAssocID="{5A0F1CC5-7C72-485C-AE8E-B16B2979B596}" presName="horz1" presStyleCnt="0"/>
      <dgm:spPr/>
    </dgm:pt>
    <dgm:pt modelId="{67E7F3EC-48B9-42FE-867C-A0A8B084A4EF}" type="pres">
      <dgm:prSet presAssocID="{5A0F1CC5-7C72-485C-AE8E-B16B2979B596}" presName="tx1" presStyleLbl="revTx" presStyleIdx="0" presStyleCnt="6"/>
      <dgm:spPr/>
    </dgm:pt>
    <dgm:pt modelId="{EE915630-7924-4EEA-BD1B-EA512321D2E9}" type="pres">
      <dgm:prSet presAssocID="{5A0F1CC5-7C72-485C-AE8E-B16B2979B596}" presName="vert1" presStyleCnt="0"/>
      <dgm:spPr/>
    </dgm:pt>
    <dgm:pt modelId="{DAE194F8-2DC3-410F-9F4C-EFA43917AB04}" type="pres">
      <dgm:prSet presAssocID="{9D1C2BCE-AE1E-4303-ABAE-F0946A992827}" presName="thickLine" presStyleLbl="alignNode1" presStyleIdx="1" presStyleCnt="6"/>
      <dgm:spPr/>
    </dgm:pt>
    <dgm:pt modelId="{5A0CFEF8-57E7-4249-BF7A-DAA2E1DD990F}" type="pres">
      <dgm:prSet presAssocID="{9D1C2BCE-AE1E-4303-ABAE-F0946A992827}" presName="horz1" presStyleCnt="0"/>
      <dgm:spPr/>
    </dgm:pt>
    <dgm:pt modelId="{0A8F3C6F-80AA-4FE9-8CC8-F187E4574E5F}" type="pres">
      <dgm:prSet presAssocID="{9D1C2BCE-AE1E-4303-ABAE-F0946A992827}" presName="tx1" presStyleLbl="revTx" presStyleIdx="1" presStyleCnt="6"/>
      <dgm:spPr/>
    </dgm:pt>
    <dgm:pt modelId="{D260BE75-8A99-44CD-89B9-FD5FDBEDDA14}" type="pres">
      <dgm:prSet presAssocID="{9D1C2BCE-AE1E-4303-ABAE-F0946A992827}" presName="vert1" presStyleCnt="0"/>
      <dgm:spPr/>
    </dgm:pt>
    <dgm:pt modelId="{AD435767-2138-4EE8-8FEB-B217958700D5}" type="pres">
      <dgm:prSet presAssocID="{0266966A-ECD4-4FE7-9D39-2B2EB15EADB4}" presName="thickLine" presStyleLbl="alignNode1" presStyleIdx="2" presStyleCnt="6"/>
      <dgm:spPr/>
    </dgm:pt>
    <dgm:pt modelId="{DD69B359-1FF4-4837-A186-A89CE164F879}" type="pres">
      <dgm:prSet presAssocID="{0266966A-ECD4-4FE7-9D39-2B2EB15EADB4}" presName="horz1" presStyleCnt="0"/>
      <dgm:spPr/>
    </dgm:pt>
    <dgm:pt modelId="{E2354AC6-05A3-405B-BCDF-6B43BE27E97B}" type="pres">
      <dgm:prSet presAssocID="{0266966A-ECD4-4FE7-9D39-2B2EB15EADB4}" presName="tx1" presStyleLbl="revTx" presStyleIdx="2" presStyleCnt="6"/>
      <dgm:spPr/>
    </dgm:pt>
    <dgm:pt modelId="{C8974817-9299-4CC4-912F-3F54FED723CC}" type="pres">
      <dgm:prSet presAssocID="{0266966A-ECD4-4FE7-9D39-2B2EB15EADB4}" presName="vert1" presStyleCnt="0"/>
      <dgm:spPr/>
    </dgm:pt>
    <dgm:pt modelId="{76DEB64A-7140-446C-AF81-C67E8D883762}" type="pres">
      <dgm:prSet presAssocID="{C2BE2B2B-5814-4051-98DF-94DD1330B5DA}" presName="thickLine" presStyleLbl="alignNode1" presStyleIdx="3" presStyleCnt="6"/>
      <dgm:spPr/>
    </dgm:pt>
    <dgm:pt modelId="{C7FFCCE5-EB16-40D1-B264-BEE5195E2A12}" type="pres">
      <dgm:prSet presAssocID="{C2BE2B2B-5814-4051-98DF-94DD1330B5DA}" presName="horz1" presStyleCnt="0"/>
      <dgm:spPr/>
    </dgm:pt>
    <dgm:pt modelId="{F022FA6F-5E22-458B-9474-6298E505F4A6}" type="pres">
      <dgm:prSet presAssocID="{C2BE2B2B-5814-4051-98DF-94DD1330B5DA}" presName="tx1" presStyleLbl="revTx" presStyleIdx="3" presStyleCnt="6"/>
      <dgm:spPr/>
    </dgm:pt>
    <dgm:pt modelId="{FFD3E133-4E87-4088-90A1-8CE53FF12142}" type="pres">
      <dgm:prSet presAssocID="{C2BE2B2B-5814-4051-98DF-94DD1330B5DA}" presName="vert1" presStyleCnt="0"/>
      <dgm:spPr/>
    </dgm:pt>
    <dgm:pt modelId="{11840280-7493-4707-865A-764B34695AC8}" type="pres">
      <dgm:prSet presAssocID="{310304FA-15FA-4DE9-98FD-0D9D8290D3F7}" presName="thickLine" presStyleLbl="alignNode1" presStyleIdx="4" presStyleCnt="6"/>
      <dgm:spPr/>
    </dgm:pt>
    <dgm:pt modelId="{B90D267D-EFF8-44AA-866A-6B3FF07AE311}" type="pres">
      <dgm:prSet presAssocID="{310304FA-15FA-4DE9-98FD-0D9D8290D3F7}" presName="horz1" presStyleCnt="0"/>
      <dgm:spPr/>
    </dgm:pt>
    <dgm:pt modelId="{C1C8C453-51A2-4705-8E39-9A72285E9F78}" type="pres">
      <dgm:prSet presAssocID="{310304FA-15FA-4DE9-98FD-0D9D8290D3F7}" presName="tx1" presStyleLbl="revTx" presStyleIdx="4" presStyleCnt="6"/>
      <dgm:spPr/>
    </dgm:pt>
    <dgm:pt modelId="{8AADAB2B-EB30-4729-B8E8-142D8B462417}" type="pres">
      <dgm:prSet presAssocID="{310304FA-15FA-4DE9-98FD-0D9D8290D3F7}" presName="vert1" presStyleCnt="0"/>
      <dgm:spPr/>
    </dgm:pt>
    <dgm:pt modelId="{BCB7CE46-7374-4956-848C-E8F4786FD0CB}" type="pres">
      <dgm:prSet presAssocID="{165FD28E-6333-4CC6-BC20-16DAFA062003}" presName="thickLine" presStyleLbl="alignNode1" presStyleIdx="5" presStyleCnt="6"/>
      <dgm:spPr/>
    </dgm:pt>
    <dgm:pt modelId="{B4E69FDF-F643-44A6-A4BB-7EF61C13EF8C}" type="pres">
      <dgm:prSet presAssocID="{165FD28E-6333-4CC6-BC20-16DAFA062003}" presName="horz1" presStyleCnt="0"/>
      <dgm:spPr/>
    </dgm:pt>
    <dgm:pt modelId="{B1BF69D7-519B-4510-A429-D39B2FC7C6CF}" type="pres">
      <dgm:prSet presAssocID="{165FD28E-6333-4CC6-BC20-16DAFA062003}" presName="tx1" presStyleLbl="revTx" presStyleIdx="5" presStyleCnt="6"/>
      <dgm:spPr/>
    </dgm:pt>
    <dgm:pt modelId="{8E8BE141-3D57-4386-B110-312C65EAFA8C}" type="pres">
      <dgm:prSet presAssocID="{165FD28E-6333-4CC6-BC20-16DAFA062003}" presName="vert1" presStyleCnt="0"/>
      <dgm:spPr/>
    </dgm:pt>
  </dgm:ptLst>
  <dgm:cxnLst>
    <dgm:cxn modelId="{3F7D5904-82EC-4409-9D99-E7BB55012054}" srcId="{F4E38DD8-D202-4D1F-B58E-49382DD9EF5B}" destId="{165FD28E-6333-4CC6-BC20-16DAFA062003}" srcOrd="5" destOrd="0" parTransId="{B118A4A7-E00E-4138-9048-37979E11BFB1}" sibTransId="{57D2F6A7-1ACC-4C23-967A-BD6FC64D8766}"/>
    <dgm:cxn modelId="{8488F313-1E07-48F2-9A0A-CBE2F9994757}" type="presOf" srcId="{F4E38DD8-D202-4D1F-B58E-49382DD9EF5B}" destId="{AC77FE60-8BB1-4696-95CB-5CCE9CA856AF}" srcOrd="0" destOrd="0" presId="urn:microsoft.com/office/officeart/2008/layout/LinedList"/>
    <dgm:cxn modelId="{A1A78221-BB75-4DA6-B278-2106039DFD59}" srcId="{F4E38DD8-D202-4D1F-B58E-49382DD9EF5B}" destId="{C2BE2B2B-5814-4051-98DF-94DD1330B5DA}" srcOrd="3" destOrd="0" parTransId="{750F79D5-132B-4494-856F-F48165D20CB2}" sibTransId="{756FDA95-848B-4F4B-B41E-32357802A29C}"/>
    <dgm:cxn modelId="{1F386222-B9A5-4F45-B90B-042A255030DB}" srcId="{F4E38DD8-D202-4D1F-B58E-49382DD9EF5B}" destId="{5A0F1CC5-7C72-485C-AE8E-B16B2979B596}" srcOrd="0" destOrd="0" parTransId="{302E3A3D-958D-4FA4-94EF-051BD883E7C7}" sibTransId="{573EDCE3-39D8-414A-80BE-7714D2005F91}"/>
    <dgm:cxn modelId="{C9FE994E-5DE8-458B-9312-7FF1B38EEF7F}" srcId="{F4E38DD8-D202-4D1F-B58E-49382DD9EF5B}" destId="{9D1C2BCE-AE1E-4303-ABAE-F0946A992827}" srcOrd="1" destOrd="0" parTransId="{A983B8FF-7A3A-4A04-99CA-32ABB2F97909}" sibTransId="{54AA620F-EE15-49F8-9CFE-EC2398904393}"/>
    <dgm:cxn modelId="{FB8D07A6-7B87-4C62-8BFB-581913585B28}" type="presOf" srcId="{5A0F1CC5-7C72-485C-AE8E-B16B2979B596}" destId="{67E7F3EC-48B9-42FE-867C-A0A8B084A4EF}" srcOrd="0" destOrd="0" presId="urn:microsoft.com/office/officeart/2008/layout/LinedList"/>
    <dgm:cxn modelId="{8393EEBA-0FF6-47CE-A6FD-7F31D9F4BC64}" srcId="{F4E38DD8-D202-4D1F-B58E-49382DD9EF5B}" destId="{0266966A-ECD4-4FE7-9D39-2B2EB15EADB4}" srcOrd="2" destOrd="0" parTransId="{B5375731-85F4-4820-94FB-1DB38CC9AC11}" sibTransId="{FA91A8C9-67E2-40B8-A099-731A8C60E28E}"/>
    <dgm:cxn modelId="{78915CC2-FEE9-4375-BE09-E6FF36EF8399}" type="presOf" srcId="{165FD28E-6333-4CC6-BC20-16DAFA062003}" destId="{B1BF69D7-519B-4510-A429-D39B2FC7C6CF}" srcOrd="0" destOrd="0" presId="urn:microsoft.com/office/officeart/2008/layout/LinedList"/>
    <dgm:cxn modelId="{8B4D87C5-F83F-434C-BE75-D9704EF38B9C}" srcId="{F4E38DD8-D202-4D1F-B58E-49382DD9EF5B}" destId="{310304FA-15FA-4DE9-98FD-0D9D8290D3F7}" srcOrd="4" destOrd="0" parTransId="{6D2FEC4D-E173-4933-B747-E36B37C012C8}" sibTransId="{4F9706D9-0962-41C9-B21A-968BB1ACE633}"/>
    <dgm:cxn modelId="{EC48E1D1-7AC0-49D1-A3F4-F11CDF3847E4}" type="presOf" srcId="{0266966A-ECD4-4FE7-9D39-2B2EB15EADB4}" destId="{E2354AC6-05A3-405B-BCDF-6B43BE27E97B}" srcOrd="0" destOrd="0" presId="urn:microsoft.com/office/officeart/2008/layout/LinedList"/>
    <dgm:cxn modelId="{683927D2-0744-4178-9287-E3600ACBB190}" type="presOf" srcId="{C2BE2B2B-5814-4051-98DF-94DD1330B5DA}" destId="{F022FA6F-5E22-458B-9474-6298E505F4A6}" srcOrd="0" destOrd="0" presId="urn:microsoft.com/office/officeart/2008/layout/LinedList"/>
    <dgm:cxn modelId="{FD3C1DF2-3FBA-48AF-BAA2-CC8C1A3D7D31}" type="presOf" srcId="{310304FA-15FA-4DE9-98FD-0D9D8290D3F7}" destId="{C1C8C453-51A2-4705-8E39-9A72285E9F78}" srcOrd="0" destOrd="0" presId="urn:microsoft.com/office/officeart/2008/layout/LinedList"/>
    <dgm:cxn modelId="{597D2EF4-5966-4378-84F1-6CED05618B9F}" type="presOf" srcId="{9D1C2BCE-AE1E-4303-ABAE-F0946A992827}" destId="{0A8F3C6F-80AA-4FE9-8CC8-F187E4574E5F}" srcOrd="0" destOrd="0" presId="urn:microsoft.com/office/officeart/2008/layout/LinedList"/>
    <dgm:cxn modelId="{62005BD8-B8FE-44DC-B4C8-1A1AD8F0A893}" type="presParOf" srcId="{AC77FE60-8BB1-4696-95CB-5CCE9CA856AF}" destId="{DD9FFF54-7241-4AE3-A1C9-1C15E9D0CCA2}" srcOrd="0" destOrd="0" presId="urn:microsoft.com/office/officeart/2008/layout/LinedList"/>
    <dgm:cxn modelId="{F2D02F6F-32D3-4B49-A22B-6070D9F628B0}" type="presParOf" srcId="{AC77FE60-8BB1-4696-95CB-5CCE9CA856AF}" destId="{E035E812-CF4F-4B67-99B7-272ABE749E7F}" srcOrd="1" destOrd="0" presId="urn:microsoft.com/office/officeart/2008/layout/LinedList"/>
    <dgm:cxn modelId="{89186CFB-A725-4AAF-8EA8-9D8D9B041274}" type="presParOf" srcId="{E035E812-CF4F-4B67-99B7-272ABE749E7F}" destId="{67E7F3EC-48B9-42FE-867C-A0A8B084A4EF}" srcOrd="0" destOrd="0" presId="urn:microsoft.com/office/officeart/2008/layout/LinedList"/>
    <dgm:cxn modelId="{E9544D44-9F0A-4DCF-8889-2DBF4E93AD7C}" type="presParOf" srcId="{E035E812-CF4F-4B67-99B7-272ABE749E7F}" destId="{EE915630-7924-4EEA-BD1B-EA512321D2E9}" srcOrd="1" destOrd="0" presId="urn:microsoft.com/office/officeart/2008/layout/LinedList"/>
    <dgm:cxn modelId="{30CAB95F-2EF6-4810-A5FC-BD20F06D253C}" type="presParOf" srcId="{AC77FE60-8BB1-4696-95CB-5CCE9CA856AF}" destId="{DAE194F8-2DC3-410F-9F4C-EFA43917AB04}" srcOrd="2" destOrd="0" presId="urn:microsoft.com/office/officeart/2008/layout/LinedList"/>
    <dgm:cxn modelId="{5AC3F532-9583-42B8-AD1A-CAC5F6425FD5}" type="presParOf" srcId="{AC77FE60-8BB1-4696-95CB-5CCE9CA856AF}" destId="{5A0CFEF8-57E7-4249-BF7A-DAA2E1DD990F}" srcOrd="3" destOrd="0" presId="urn:microsoft.com/office/officeart/2008/layout/LinedList"/>
    <dgm:cxn modelId="{0350D0D2-C212-41F5-B541-6A768FB136B6}" type="presParOf" srcId="{5A0CFEF8-57E7-4249-BF7A-DAA2E1DD990F}" destId="{0A8F3C6F-80AA-4FE9-8CC8-F187E4574E5F}" srcOrd="0" destOrd="0" presId="urn:microsoft.com/office/officeart/2008/layout/LinedList"/>
    <dgm:cxn modelId="{4782A6FC-E15C-417E-9230-94066DBD8E46}" type="presParOf" srcId="{5A0CFEF8-57E7-4249-BF7A-DAA2E1DD990F}" destId="{D260BE75-8A99-44CD-89B9-FD5FDBEDDA14}" srcOrd="1" destOrd="0" presId="urn:microsoft.com/office/officeart/2008/layout/LinedList"/>
    <dgm:cxn modelId="{E4020EDA-9A03-4022-AEC9-96B6C5C5CA7C}" type="presParOf" srcId="{AC77FE60-8BB1-4696-95CB-5CCE9CA856AF}" destId="{AD435767-2138-4EE8-8FEB-B217958700D5}" srcOrd="4" destOrd="0" presId="urn:microsoft.com/office/officeart/2008/layout/LinedList"/>
    <dgm:cxn modelId="{F1D30F08-1F28-4D1F-82F3-F7588C4A67F5}" type="presParOf" srcId="{AC77FE60-8BB1-4696-95CB-5CCE9CA856AF}" destId="{DD69B359-1FF4-4837-A186-A89CE164F879}" srcOrd="5" destOrd="0" presId="urn:microsoft.com/office/officeart/2008/layout/LinedList"/>
    <dgm:cxn modelId="{AF9684E8-85CD-47F5-A223-9AEB46D6962F}" type="presParOf" srcId="{DD69B359-1FF4-4837-A186-A89CE164F879}" destId="{E2354AC6-05A3-405B-BCDF-6B43BE27E97B}" srcOrd="0" destOrd="0" presId="urn:microsoft.com/office/officeart/2008/layout/LinedList"/>
    <dgm:cxn modelId="{EF93225D-0D16-4622-92AD-A1ED3FCCABC0}" type="presParOf" srcId="{DD69B359-1FF4-4837-A186-A89CE164F879}" destId="{C8974817-9299-4CC4-912F-3F54FED723CC}" srcOrd="1" destOrd="0" presId="urn:microsoft.com/office/officeart/2008/layout/LinedList"/>
    <dgm:cxn modelId="{BE9A7D97-FFD3-422E-B52E-6F962059E2FD}" type="presParOf" srcId="{AC77FE60-8BB1-4696-95CB-5CCE9CA856AF}" destId="{76DEB64A-7140-446C-AF81-C67E8D883762}" srcOrd="6" destOrd="0" presId="urn:microsoft.com/office/officeart/2008/layout/LinedList"/>
    <dgm:cxn modelId="{99C3BFF7-E5E0-4581-AB37-44A8E49ECC75}" type="presParOf" srcId="{AC77FE60-8BB1-4696-95CB-5CCE9CA856AF}" destId="{C7FFCCE5-EB16-40D1-B264-BEE5195E2A12}" srcOrd="7" destOrd="0" presId="urn:microsoft.com/office/officeart/2008/layout/LinedList"/>
    <dgm:cxn modelId="{FEAD8CA0-D12E-4878-BAC9-31639CEB728E}" type="presParOf" srcId="{C7FFCCE5-EB16-40D1-B264-BEE5195E2A12}" destId="{F022FA6F-5E22-458B-9474-6298E505F4A6}" srcOrd="0" destOrd="0" presId="urn:microsoft.com/office/officeart/2008/layout/LinedList"/>
    <dgm:cxn modelId="{6BE8758B-1A5E-4AAA-946F-98E622DF8C5D}" type="presParOf" srcId="{C7FFCCE5-EB16-40D1-B264-BEE5195E2A12}" destId="{FFD3E133-4E87-4088-90A1-8CE53FF12142}" srcOrd="1" destOrd="0" presId="urn:microsoft.com/office/officeart/2008/layout/LinedList"/>
    <dgm:cxn modelId="{65CC7A74-ED57-4DB7-836C-B69C64E8DE13}" type="presParOf" srcId="{AC77FE60-8BB1-4696-95CB-5CCE9CA856AF}" destId="{11840280-7493-4707-865A-764B34695AC8}" srcOrd="8" destOrd="0" presId="urn:microsoft.com/office/officeart/2008/layout/LinedList"/>
    <dgm:cxn modelId="{0073B71C-DFDF-470B-8BA5-C8C9E1C622D4}" type="presParOf" srcId="{AC77FE60-8BB1-4696-95CB-5CCE9CA856AF}" destId="{B90D267D-EFF8-44AA-866A-6B3FF07AE311}" srcOrd="9" destOrd="0" presId="urn:microsoft.com/office/officeart/2008/layout/LinedList"/>
    <dgm:cxn modelId="{AB2C3FEA-6F78-4CCA-8D71-E575AF80B272}" type="presParOf" srcId="{B90D267D-EFF8-44AA-866A-6B3FF07AE311}" destId="{C1C8C453-51A2-4705-8E39-9A72285E9F78}" srcOrd="0" destOrd="0" presId="urn:microsoft.com/office/officeart/2008/layout/LinedList"/>
    <dgm:cxn modelId="{BBCCE10E-B2C9-4A81-8828-363B9FD7939C}" type="presParOf" srcId="{B90D267D-EFF8-44AA-866A-6B3FF07AE311}" destId="{8AADAB2B-EB30-4729-B8E8-142D8B462417}" srcOrd="1" destOrd="0" presId="urn:microsoft.com/office/officeart/2008/layout/LinedList"/>
    <dgm:cxn modelId="{2E74F864-1905-4837-BAC1-7ADD4BDC8E23}" type="presParOf" srcId="{AC77FE60-8BB1-4696-95CB-5CCE9CA856AF}" destId="{BCB7CE46-7374-4956-848C-E8F4786FD0CB}" srcOrd="10" destOrd="0" presId="urn:microsoft.com/office/officeart/2008/layout/LinedList"/>
    <dgm:cxn modelId="{F11DF3B4-A577-437A-964C-EA3D87162632}" type="presParOf" srcId="{AC77FE60-8BB1-4696-95CB-5CCE9CA856AF}" destId="{B4E69FDF-F643-44A6-A4BB-7EF61C13EF8C}" srcOrd="11" destOrd="0" presId="urn:microsoft.com/office/officeart/2008/layout/LinedList"/>
    <dgm:cxn modelId="{F3BCE59D-9201-47AF-B5A7-F177FAC589E3}" type="presParOf" srcId="{B4E69FDF-F643-44A6-A4BB-7EF61C13EF8C}" destId="{B1BF69D7-519B-4510-A429-D39B2FC7C6CF}" srcOrd="0" destOrd="0" presId="urn:microsoft.com/office/officeart/2008/layout/LinedList"/>
    <dgm:cxn modelId="{5E22AFD7-C2D1-4A86-AFB2-9BD8F2140BC3}" type="presParOf" srcId="{B4E69FDF-F643-44A6-A4BB-7EF61C13EF8C}" destId="{8E8BE141-3D57-4386-B110-312C65EAFA8C}"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9FFF54-7241-4AE3-A1C9-1C15E9D0CCA2}">
      <dsp:nvSpPr>
        <dsp:cNvPr id="0" name=""/>
        <dsp:cNvSpPr/>
      </dsp:nvSpPr>
      <dsp:spPr>
        <a:xfrm>
          <a:off x="0" y="2203"/>
          <a:ext cx="7738534"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E7F3EC-48B9-42FE-867C-A0A8B084A4EF}">
      <dsp:nvSpPr>
        <dsp:cNvPr id="0" name=""/>
        <dsp:cNvSpPr/>
      </dsp:nvSpPr>
      <dsp:spPr>
        <a:xfrm>
          <a:off x="0" y="2203"/>
          <a:ext cx="7738534" cy="7515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rtl="0">
            <a:lnSpc>
              <a:spcPct val="90000"/>
            </a:lnSpc>
            <a:spcBef>
              <a:spcPct val="0"/>
            </a:spcBef>
            <a:spcAft>
              <a:spcPct val="35000"/>
            </a:spcAft>
            <a:buNone/>
          </a:pPr>
          <a:r>
            <a:rPr lang="en-US" sz="1500" b="1" u="sng" kern="1200" dirty="0">
              <a:latin typeface="Calibri Light" panose="020F0302020204030204"/>
            </a:rPr>
            <a:t>USE CASES OF HEALFLOW PROJECT IN REAL-LIFE</a:t>
          </a:r>
          <a:endParaRPr lang="en-US" sz="1500" b="1" u="sng" kern="1200" dirty="0"/>
        </a:p>
      </dsp:txBody>
      <dsp:txXfrm>
        <a:off x="0" y="2203"/>
        <a:ext cx="7738534" cy="751536"/>
      </dsp:txXfrm>
    </dsp:sp>
    <dsp:sp modelId="{DAE194F8-2DC3-410F-9F4C-EFA43917AB04}">
      <dsp:nvSpPr>
        <dsp:cNvPr id="0" name=""/>
        <dsp:cNvSpPr/>
      </dsp:nvSpPr>
      <dsp:spPr>
        <a:xfrm>
          <a:off x="0" y="753740"/>
          <a:ext cx="7738534"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A8F3C6F-80AA-4FE9-8CC8-F187E4574E5F}">
      <dsp:nvSpPr>
        <dsp:cNvPr id="0" name=""/>
        <dsp:cNvSpPr/>
      </dsp:nvSpPr>
      <dsp:spPr>
        <a:xfrm>
          <a:off x="0" y="753740"/>
          <a:ext cx="7738534" cy="7515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Patient management: healthcare providers can manage patient data, appointments, and medical records across all enterprises in the ecosystem.</a:t>
          </a:r>
        </a:p>
      </dsp:txBody>
      <dsp:txXfrm>
        <a:off x="0" y="753740"/>
        <a:ext cx="7738534" cy="751536"/>
      </dsp:txXfrm>
    </dsp:sp>
    <dsp:sp modelId="{AD435767-2138-4EE8-8FEB-B217958700D5}">
      <dsp:nvSpPr>
        <dsp:cNvPr id="0" name=""/>
        <dsp:cNvSpPr/>
      </dsp:nvSpPr>
      <dsp:spPr>
        <a:xfrm>
          <a:off x="0" y="1505277"/>
          <a:ext cx="7738534"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354AC6-05A3-405B-BCDF-6B43BE27E97B}">
      <dsp:nvSpPr>
        <dsp:cNvPr id="0" name=""/>
        <dsp:cNvSpPr/>
      </dsp:nvSpPr>
      <dsp:spPr>
        <a:xfrm>
          <a:off x="0" y="1505277"/>
          <a:ext cx="7738534" cy="7515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Ambulance service: tracking and monitoring of ambulance availability, dispatch, and transportation of patients to and from the hospital.</a:t>
          </a:r>
        </a:p>
      </dsp:txBody>
      <dsp:txXfrm>
        <a:off x="0" y="1505277"/>
        <a:ext cx="7738534" cy="751536"/>
      </dsp:txXfrm>
    </dsp:sp>
    <dsp:sp modelId="{76DEB64A-7140-446C-AF81-C67E8D883762}">
      <dsp:nvSpPr>
        <dsp:cNvPr id="0" name=""/>
        <dsp:cNvSpPr/>
      </dsp:nvSpPr>
      <dsp:spPr>
        <a:xfrm>
          <a:off x="0" y="2256814"/>
          <a:ext cx="7738534"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22FA6F-5E22-458B-9474-6298E505F4A6}">
      <dsp:nvSpPr>
        <dsp:cNvPr id="0" name=""/>
        <dsp:cNvSpPr/>
      </dsp:nvSpPr>
      <dsp:spPr>
        <a:xfrm>
          <a:off x="0" y="2256814"/>
          <a:ext cx="7738534" cy="7515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Laboratory services and medical testing: the diagnostics component provides laboratory services, test results management, report generation, and record maintenance.</a:t>
          </a:r>
        </a:p>
      </dsp:txBody>
      <dsp:txXfrm>
        <a:off x="0" y="2256814"/>
        <a:ext cx="7738534" cy="751536"/>
      </dsp:txXfrm>
    </dsp:sp>
    <dsp:sp modelId="{11840280-7493-4707-865A-764B34695AC8}">
      <dsp:nvSpPr>
        <dsp:cNvPr id="0" name=""/>
        <dsp:cNvSpPr/>
      </dsp:nvSpPr>
      <dsp:spPr>
        <a:xfrm>
          <a:off x="0" y="3008351"/>
          <a:ext cx="7738534"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C8C453-51A2-4705-8E39-9A72285E9F78}">
      <dsp:nvSpPr>
        <dsp:cNvPr id="0" name=""/>
        <dsp:cNvSpPr/>
      </dsp:nvSpPr>
      <dsp:spPr>
        <a:xfrm>
          <a:off x="0" y="3008351"/>
          <a:ext cx="7738534" cy="7515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Medication management: the pharmacy component provides a comprehensive inventory management system for medical supplies and medicines, including stock management, procurement, and sales.</a:t>
          </a:r>
        </a:p>
      </dsp:txBody>
      <dsp:txXfrm>
        <a:off x="0" y="3008351"/>
        <a:ext cx="7738534" cy="751536"/>
      </dsp:txXfrm>
    </dsp:sp>
    <dsp:sp modelId="{BCB7CE46-7374-4956-848C-E8F4786FD0CB}">
      <dsp:nvSpPr>
        <dsp:cNvPr id="0" name=""/>
        <dsp:cNvSpPr/>
      </dsp:nvSpPr>
      <dsp:spPr>
        <a:xfrm>
          <a:off x="0" y="3759888"/>
          <a:ext cx="7738534"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1BF69D7-519B-4510-A429-D39B2FC7C6CF}">
      <dsp:nvSpPr>
        <dsp:cNvPr id="0" name=""/>
        <dsp:cNvSpPr/>
      </dsp:nvSpPr>
      <dsp:spPr>
        <a:xfrm>
          <a:off x="0" y="3759888"/>
          <a:ext cx="7738534" cy="7515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Security and privacy: the </a:t>
          </a:r>
          <a:r>
            <a:rPr lang="en-US" sz="1500" kern="1200" dirty="0" err="1"/>
            <a:t>HealFlow</a:t>
          </a:r>
          <a:r>
            <a:rPr lang="en-US" sz="1500" kern="1200" dirty="0"/>
            <a:t> Ecosystem includes robust security features, such as user authentication, to protect patient data from unauthorized access.</a:t>
          </a:r>
        </a:p>
      </dsp:txBody>
      <dsp:txXfrm>
        <a:off x="0" y="3759888"/>
        <a:ext cx="7738534" cy="75153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0CD10-D5A1-219A-2222-491A039FE7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ECF077E-B628-4876-942A-48F9F0A4FA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9CD6555-1E04-4C70-0875-BB41F0D1F44E}"/>
              </a:ext>
            </a:extLst>
          </p:cNvPr>
          <p:cNvSpPr>
            <a:spLocks noGrp="1"/>
          </p:cNvSpPr>
          <p:nvPr>
            <p:ph type="dt" sz="half" idx="10"/>
          </p:nvPr>
        </p:nvSpPr>
        <p:spPr/>
        <p:txBody>
          <a:bodyPr/>
          <a:lstStyle/>
          <a:p>
            <a:fld id="{A519595D-BD62-4F7C-B1A8-9D133F64E446}" type="datetimeFigureOut">
              <a:rPr lang="en-IN" smtClean="0"/>
              <a:t>17/12/23</a:t>
            </a:fld>
            <a:endParaRPr lang="en-IN"/>
          </a:p>
        </p:txBody>
      </p:sp>
      <p:sp>
        <p:nvSpPr>
          <p:cNvPr id="5" name="Footer Placeholder 4">
            <a:extLst>
              <a:ext uri="{FF2B5EF4-FFF2-40B4-BE49-F238E27FC236}">
                <a16:creationId xmlns:a16="http://schemas.microsoft.com/office/drawing/2014/main" id="{66A44EC7-C267-B6DF-BD66-5597BFEDCCF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2475474-053E-3B2C-43B9-B0D30084582D}"/>
              </a:ext>
            </a:extLst>
          </p:cNvPr>
          <p:cNvSpPr>
            <a:spLocks noGrp="1"/>
          </p:cNvSpPr>
          <p:nvPr>
            <p:ph type="sldNum" sz="quarter" idx="12"/>
          </p:nvPr>
        </p:nvSpPr>
        <p:spPr/>
        <p:txBody>
          <a:bodyPr/>
          <a:lstStyle/>
          <a:p>
            <a:fld id="{97577766-407C-4DA1-A1E6-2D5E7E3F1DD1}" type="slidenum">
              <a:rPr lang="en-IN" smtClean="0"/>
              <a:t>‹#›</a:t>
            </a:fld>
            <a:endParaRPr lang="en-IN"/>
          </a:p>
        </p:txBody>
      </p:sp>
    </p:spTree>
    <p:extLst>
      <p:ext uri="{BB962C8B-B14F-4D97-AF65-F5344CB8AC3E}">
        <p14:creationId xmlns:p14="http://schemas.microsoft.com/office/powerpoint/2010/main" val="30913347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91EC3-8938-6BB6-31E8-58F186004E4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2AD8374-219B-47F7-32DF-DDEBC30FEC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6C6FEA2-310A-2C75-35B9-AD58432BF2CC}"/>
              </a:ext>
            </a:extLst>
          </p:cNvPr>
          <p:cNvSpPr>
            <a:spLocks noGrp="1"/>
          </p:cNvSpPr>
          <p:nvPr>
            <p:ph type="dt" sz="half" idx="10"/>
          </p:nvPr>
        </p:nvSpPr>
        <p:spPr/>
        <p:txBody>
          <a:bodyPr/>
          <a:lstStyle/>
          <a:p>
            <a:fld id="{A519595D-BD62-4F7C-B1A8-9D133F64E446}" type="datetimeFigureOut">
              <a:rPr lang="en-IN" smtClean="0"/>
              <a:t>17/12/23</a:t>
            </a:fld>
            <a:endParaRPr lang="en-IN"/>
          </a:p>
        </p:txBody>
      </p:sp>
      <p:sp>
        <p:nvSpPr>
          <p:cNvPr id="5" name="Footer Placeholder 4">
            <a:extLst>
              <a:ext uri="{FF2B5EF4-FFF2-40B4-BE49-F238E27FC236}">
                <a16:creationId xmlns:a16="http://schemas.microsoft.com/office/drawing/2014/main" id="{393BD24C-999F-CC51-1DE3-65CADE0E4E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8283AA-BFF8-1AF3-BE51-3E8832B12720}"/>
              </a:ext>
            </a:extLst>
          </p:cNvPr>
          <p:cNvSpPr>
            <a:spLocks noGrp="1"/>
          </p:cNvSpPr>
          <p:nvPr>
            <p:ph type="sldNum" sz="quarter" idx="12"/>
          </p:nvPr>
        </p:nvSpPr>
        <p:spPr/>
        <p:txBody>
          <a:bodyPr/>
          <a:lstStyle/>
          <a:p>
            <a:fld id="{97577766-407C-4DA1-A1E6-2D5E7E3F1DD1}" type="slidenum">
              <a:rPr lang="en-IN" smtClean="0"/>
              <a:t>‹#›</a:t>
            </a:fld>
            <a:endParaRPr lang="en-IN"/>
          </a:p>
        </p:txBody>
      </p:sp>
    </p:spTree>
    <p:extLst>
      <p:ext uri="{BB962C8B-B14F-4D97-AF65-F5344CB8AC3E}">
        <p14:creationId xmlns:p14="http://schemas.microsoft.com/office/powerpoint/2010/main" val="3751131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33F64E-674E-07F1-6081-8C31B6F155B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779C2AD-72C5-3D8D-8FD8-4063216CC8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C0B60A-74AD-85E3-FD26-E2B7C9F45516}"/>
              </a:ext>
            </a:extLst>
          </p:cNvPr>
          <p:cNvSpPr>
            <a:spLocks noGrp="1"/>
          </p:cNvSpPr>
          <p:nvPr>
            <p:ph type="dt" sz="half" idx="10"/>
          </p:nvPr>
        </p:nvSpPr>
        <p:spPr/>
        <p:txBody>
          <a:bodyPr/>
          <a:lstStyle/>
          <a:p>
            <a:fld id="{A519595D-BD62-4F7C-B1A8-9D133F64E446}" type="datetimeFigureOut">
              <a:rPr lang="en-IN" smtClean="0"/>
              <a:t>17/12/23</a:t>
            </a:fld>
            <a:endParaRPr lang="en-IN"/>
          </a:p>
        </p:txBody>
      </p:sp>
      <p:sp>
        <p:nvSpPr>
          <p:cNvPr id="5" name="Footer Placeholder 4">
            <a:extLst>
              <a:ext uri="{FF2B5EF4-FFF2-40B4-BE49-F238E27FC236}">
                <a16:creationId xmlns:a16="http://schemas.microsoft.com/office/drawing/2014/main" id="{41C4F5D0-48BA-D5B3-7EA5-0AB86C877B7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03729E-68F5-4747-1AB4-E670351E555D}"/>
              </a:ext>
            </a:extLst>
          </p:cNvPr>
          <p:cNvSpPr>
            <a:spLocks noGrp="1"/>
          </p:cNvSpPr>
          <p:nvPr>
            <p:ph type="sldNum" sz="quarter" idx="12"/>
          </p:nvPr>
        </p:nvSpPr>
        <p:spPr/>
        <p:txBody>
          <a:bodyPr/>
          <a:lstStyle/>
          <a:p>
            <a:fld id="{97577766-407C-4DA1-A1E6-2D5E7E3F1DD1}" type="slidenum">
              <a:rPr lang="en-IN" smtClean="0"/>
              <a:t>‹#›</a:t>
            </a:fld>
            <a:endParaRPr lang="en-IN"/>
          </a:p>
        </p:txBody>
      </p:sp>
    </p:spTree>
    <p:extLst>
      <p:ext uri="{BB962C8B-B14F-4D97-AF65-F5344CB8AC3E}">
        <p14:creationId xmlns:p14="http://schemas.microsoft.com/office/powerpoint/2010/main" val="1084073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009F9-029A-F8BC-53E6-7E368610CBC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85C73DB-7224-0E6E-F2C8-C706E26393F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1C271FA-4209-507D-B29D-EB41504B7706}"/>
              </a:ext>
            </a:extLst>
          </p:cNvPr>
          <p:cNvSpPr>
            <a:spLocks noGrp="1"/>
          </p:cNvSpPr>
          <p:nvPr>
            <p:ph type="dt" sz="half" idx="10"/>
          </p:nvPr>
        </p:nvSpPr>
        <p:spPr/>
        <p:txBody>
          <a:bodyPr/>
          <a:lstStyle/>
          <a:p>
            <a:fld id="{A519595D-BD62-4F7C-B1A8-9D133F64E446}" type="datetimeFigureOut">
              <a:rPr lang="en-IN" smtClean="0"/>
              <a:t>17/12/23</a:t>
            </a:fld>
            <a:endParaRPr lang="en-IN"/>
          </a:p>
        </p:txBody>
      </p:sp>
      <p:sp>
        <p:nvSpPr>
          <p:cNvPr id="5" name="Footer Placeholder 4">
            <a:extLst>
              <a:ext uri="{FF2B5EF4-FFF2-40B4-BE49-F238E27FC236}">
                <a16:creationId xmlns:a16="http://schemas.microsoft.com/office/drawing/2014/main" id="{AB7AE2D4-EBD5-FA64-CE5A-084655506B4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A5C50BD-7BDA-C586-E7EE-359D0220301F}"/>
              </a:ext>
            </a:extLst>
          </p:cNvPr>
          <p:cNvSpPr>
            <a:spLocks noGrp="1"/>
          </p:cNvSpPr>
          <p:nvPr>
            <p:ph type="sldNum" sz="quarter" idx="12"/>
          </p:nvPr>
        </p:nvSpPr>
        <p:spPr/>
        <p:txBody>
          <a:bodyPr/>
          <a:lstStyle/>
          <a:p>
            <a:fld id="{97577766-407C-4DA1-A1E6-2D5E7E3F1DD1}" type="slidenum">
              <a:rPr lang="en-IN" smtClean="0"/>
              <a:t>‹#›</a:t>
            </a:fld>
            <a:endParaRPr lang="en-IN"/>
          </a:p>
        </p:txBody>
      </p:sp>
    </p:spTree>
    <p:extLst>
      <p:ext uri="{BB962C8B-B14F-4D97-AF65-F5344CB8AC3E}">
        <p14:creationId xmlns:p14="http://schemas.microsoft.com/office/powerpoint/2010/main" val="2847129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81CC-5685-C08F-0C5A-D9112B3D10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BE3BE2E-E835-C8E9-EE27-6C0737D934E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CCDC022-6F1B-687C-6141-68967EBEC834}"/>
              </a:ext>
            </a:extLst>
          </p:cNvPr>
          <p:cNvSpPr>
            <a:spLocks noGrp="1"/>
          </p:cNvSpPr>
          <p:nvPr>
            <p:ph type="dt" sz="half" idx="10"/>
          </p:nvPr>
        </p:nvSpPr>
        <p:spPr/>
        <p:txBody>
          <a:bodyPr/>
          <a:lstStyle/>
          <a:p>
            <a:fld id="{A519595D-BD62-4F7C-B1A8-9D133F64E446}" type="datetimeFigureOut">
              <a:rPr lang="en-IN" smtClean="0"/>
              <a:t>17/12/23</a:t>
            </a:fld>
            <a:endParaRPr lang="en-IN"/>
          </a:p>
        </p:txBody>
      </p:sp>
      <p:sp>
        <p:nvSpPr>
          <p:cNvPr id="5" name="Footer Placeholder 4">
            <a:extLst>
              <a:ext uri="{FF2B5EF4-FFF2-40B4-BE49-F238E27FC236}">
                <a16:creationId xmlns:a16="http://schemas.microsoft.com/office/drawing/2014/main" id="{26D0147A-82EC-4638-5AB4-5DC6C26E26D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967E66-C25D-C10D-01B8-590A38620F9D}"/>
              </a:ext>
            </a:extLst>
          </p:cNvPr>
          <p:cNvSpPr>
            <a:spLocks noGrp="1"/>
          </p:cNvSpPr>
          <p:nvPr>
            <p:ph type="sldNum" sz="quarter" idx="12"/>
          </p:nvPr>
        </p:nvSpPr>
        <p:spPr/>
        <p:txBody>
          <a:bodyPr/>
          <a:lstStyle/>
          <a:p>
            <a:fld id="{97577766-407C-4DA1-A1E6-2D5E7E3F1DD1}" type="slidenum">
              <a:rPr lang="en-IN" smtClean="0"/>
              <a:t>‹#›</a:t>
            </a:fld>
            <a:endParaRPr lang="en-IN"/>
          </a:p>
        </p:txBody>
      </p:sp>
    </p:spTree>
    <p:extLst>
      <p:ext uri="{BB962C8B-B14F-4D97-AF65-F5344CB8AC3E}">
        <p14:creationId xmlns:p14="http://schemas.microsoft.com/office/powerpoint/2010/main" val="35621684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FA4A4-482A-B0F6-BF7C-B4A2654B744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EC21513-D328-4B53-B8EE-023E2A09CB8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F5935FC-5CC0-B229-8F46-D2C61234CD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D856ECA-17D1-44E6-62C8-D64B5997F800}"/>
              </a:ext>
            </a:extLst>
          </p:cNvPr>
          <p:cNvSpPr>
            <a:spLocks noGrp="1"/>
          </p:cNvSpPr>
          <p:nvPr>
            <p:ph type="dt" sz="half" idx="10"/>
          </p:nvPr>
        </p:nvSpPr>
        <p:spPr/>
        <p:txBody>
          <a:bodyPr/>
          <a:lstStyle/>
          <a:p>
            <a:fld id="{A519595D-BD62-4F7C-B1A8-9D133F64E446}" type="datetimeFigureOut">
              <a:rPr lang="en-IN" smtClean="0"/>
              <a:t>17/12/23</a:t>
            </a:fld>
            <a:endParaRPr lang="en-IN"/>
          </a:p>
        </p:txBody>
      </p:sp>
      <p:sp>
        <p:nvSpPr>
          <p:cNvPr id="6" name="Footer Placeholder 5">
            <a:extLst>
              <a:ext uri="{FF2B5EF4-FFF2-40B4-BE49-F238E27FC236}">
                <a16:creationId xmlns:a16="http://schemas.microsoft.com/office/drawing/2014/main" id="{70D8ACCE-8C43-6F4D-A256-FB374983C25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22DEB0F-1F4C-C7E7-CA2D-B97E5931A184}"/>
              </a:ext>
            </a:extLst>
          </p:cNvPr>
          <p:cNvSpPr>
            <a:spLocks noGrp="1"/>
          </p:cNvSpPr>
          <p:nvPr>
            <p:ph type="sldNum" sz="quarter" idx="12"/>
          </p:nvPr>
        </p:nvSpPr>
        <p:spPr/>
        <p:txBody>
          <a:bodyPr/>
          <a:lstStyle/>
          <a:p>
            <a:fld id="{97577766-407C-4DA1-A1E6-2D5E7E3F1DD1}" type="slidenum">
              <a:rPr lang="en-IN" smtClean="0"/>
              <a:t>‹#›</a:t>
            </a:fld>
            <a:endParaRPr lang="en-IN"/>
          </a:p>
        </p:txBody>
      </p:sp>
    </p:spTree>
    <p:extLst>
      <p:ext uri="{BB962C8B-B14F-4D97-AF65-F5344CB8AC3E}">
        <p14:creationId xmlns:p14="http://schemas.microsoft.com/office/powerpoint/2010/main" val="2418535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CDAC5-D05E-00A1-1467-9E5A011B9AE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9D48E35-EA93-8F10-E7C0-7C5E18E0A2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652F3B-4CA4-B409-14F6-DDE7CDCA7F9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063C14D-136F-8AB2-6E3C-A336444E25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02D228D-08DC-DBEC-CC26-A59DFC6157C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A310526-1933-2EB1-0C7D-A96E87060F13}"/>
              </a:ext>
            </a:extLst>
          </p:cNvPr>
          <p:cNvSpPr>
            <a:spLocks noGrp="1"/>
          </p:cNvSpPr>
          <p:nvPr>
            <p:ph type="dt" sz="half" idx="10"/>
          </p:nvPr>
        </p:nvSpPr>
        <p:spPr/>
        <p:txBody>
          <a:bodyPr/>
          <a:lstStyle/>
          <a:p>
            <a:fld id="{A519595D-BD62-4F7C-B1A8-9D133F64E446}" type="datetimeFigureOut">
              <a:rPr lang="en-IN" smtClean="0"/>
              <a:t>17/12/23</a:t>
            </a:fld>
            <a:endParaRPr lang="en-IN"/>
          </a:p>
        </p:txBody>
      </p:sp>
      <p:sp>
        <p:nvSpPr>
          <p:cNvPr id="8" name="Footer Placeholder 7">
            <a:extLst>
              <a:ext uri="{FF2B5EF4-FFF2-40B4-BE49-F238E27FC236}">
                <a16:creationId xmlns:a16="http://schemas.microsoft.com/office/drawing/2014/main" id="{D9FB5103-3550-B0D8-D9F3-AA1BEFE2055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5728323-123C-2610-8C92-136A6F1A0DC7}"/>
              </a:ext>
            </a:extLst>
          </p:cNvPr>
          <p:cNvSpPr>
            <a:spLocks noGrp="1"/>
          </p:cNvSpPr>
          <p:nvPr>
            <p:ph type="sldNum" sz="quarter" idx="12"/>
          </p:nvPr>
        </p:nvSpPr>
        <p:spPr/>
        <p:txBody>
          <a:bodyPr/>
          <a:lstStyle/>
          <a:p>
            <a:fld id="{97577766-407C-4DA1-A1E6-2D5E7E3F1DD1}" type="slidenum">
              <a:rPr lang="en-IN" smtClean="0"/>
              <a:t>‹#›</a:t>
            </a:fld>
            <a:endParaRPr lang="en-IN"/>
          </a:p>
        </p:txBody>
      </p:sp>
    </p:spTree>
    <p:extLst>
      <p:ext uri="{BB962C8B-B14F-4D97-AF65-F5344CB8AC3E}">
        <p14:creationId xmlns:p14="http://schemas.microsoft.com/office/powerpoint/2010/main" val="2771787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72400-7FAA-F7D6-6FCC-085B7AF20BF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4623C23-68B7-14C4-8DF0-2607A00643F4}"/>
              </a:ext>
            </a:extLst>
          </p:cNvPr>
          <p:cNvSpPr>
            <a:spLocks noGrp="1"/>
          </p:cNvSpPr>
          <p:nvPr>
            <p:ph type="dt" sz="half" idx="10"/>
          </p:nvPr>
        </p:nvSpPr>
        <p:spPr/>
        <p:txBody>
          <a:bodyPr/>
          <a:lstStyle/>
          <a:p>
            <a:fld id="{A519595D-BD62-4F7C-B1A8-9D133F64E446}" type="datetimeFigureOut">
              <a:rPr lang="en-IN" smtClean="0"/>
              <a:t>17/12/23</a:t>
            </a:fld>
            <a:endParaRPr lang="en-IN"/>
          </a:p>
        </p:txBody>
      </p:sp>
      <p:sp>
        <p:nvSpPr>
          <p:cNvPr id="4" name="Footer Placeholder 3">
            <a:extLst>
              <a:ext uri="{FF2B5EF4-FFF2-40B4-BE49-F238E27FC236}">
                <a16:creationId xmlns:a16="http://schemas.microsoft.com/office/drawing/2014/main" id="{C86FA96B-A48A-FD25-A201-F256EB17149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BA3B8DD-7C87-8079-703B-5F49DEF1B842}"/>
              </a:ext>
            </a:extLst>
          </p:cNvPr>
          <p:cNvSpPr>
            <a:spLocks noGrp="1"/>
          </p:cNvSpPr>
          <p:nvPr>
            <p:ph type="sldNum" sz="quarter" idx="12"/>
          </p:nvPr>
        </p:nvSpPr>
        <p:spPr/>
        <p:txBody>
          <a:bodyPr/>
          <a:lstStyle/>
          <a:p>
            <a:fld id="{97577766-407C-4DA1-A1E6-2D5E7E3F1DD1}" type="slidenum">
              <a:rPr lang="en-IN" smtClean="0"/>
              <a:t>‹#›</a:t>
            </a:fld>
            <a:endParaRPr lang="en-IN"/>
          </a:p>
        </p:txBody>
      </p:sp>
    </p:spTree>
    <p:extLst>
      <p:ext uri="{BB962C8B-B14F-4D97-AF65-F5344CB8AC3E}">
        <p14:creationId xmlns:p14="http://schemas.microsoft.com/office/powerpoint/2010/main" val="3469140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ABB9C0-0CB1-6F05-4A29-98049F5C159E}"/>
              </a:ext>
            </a:extLst>
          </p:cNvPr>
          <p:cNvSpPr>
            <a:spLocks noGrp="1"/>
          </p:cNvSpPr>
          <p:nvPr>
            <p:ph type="dt" sz="half" idx="10"/>
          </p:nvPr>
        </p:nvSpPr>
        <p:spPr/>
        <p:txBody>
          <a:bodyPr/>
          <a:lstStyle/>
          <a:p>
            <a:fld id="{A519595D-BD62-4F7C-B1A8-9D133F64E446}" type="datetimeFigureOut">
              <a:rPr lang="en-IN" smtClean="0"/>
              <a:t>17/12/23</a:t>
            </a:fld>
            <a:endParaRPr lang="en-IN"/>
          </a:p>
        </p:txBody>
      </p:sp>
      <p:sp>
        <p:nvSpPr>
          <p:cNvPr id="3" name="Footer Placeholder 2">
            <a:extLst>
              <a:ext uri="{FF2B5EF4-FFF2-40B4-BE49-F238E27FC236}">
                <a16:creationId xmlns:a16="http://schemas.microsoft.com/office/drawing/2014/main" id="{BD181239-EA4A-26D4-8944-2AC4EE012ED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3D5D75B-B497-6231-E61F-F7FB84DBE5AE}"/>
              </a:ext>
            </a:extLst>
          </p:cNvPr>
          <p:cNvSpPr>
            <a:spLocks noGrp="1"/>
          </p:cNvSpPr>
          <p:nvPr>
            <p:ph type="sldNum" sz="quarter" idx="12"/>
          </p:nvPr>
        </p:nvSpPr>
        <p:spPr/>
        <p:txBody>
          <a:bodyPr/>
          <a:lstStyle/>
          <a:p>
            <a:fld id="{97577766-407C-4DA1-A1E6-2D5E7E3F1DD1}" type="slidenum">
              <a:rPr lang="en-IN" smtClean="0"/>
              <a:t>‹#›</a:t>
            </a:fld>
            <a:endParaRPr lang="en-IN"/>
          </a:p>
        </p:txBody>
      </p:sp>
    </p:spTree>
    <p:extLst>
      <p:ext uri="{BB962C8B-B14F-4D97-AF65-F5344CB8AC3E}">
        <p14:creationId xmlns:p14="http://schemas.microsoft.com/office/powerpoint/2010/main" val="825867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B7DBC-0182-A59E-8EE6-86740375F4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AE33C2C-B961-21EB-A2CB-603518AC72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81986A5-A7D4-3637-A4B5-95D6A63BBC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7E8577-2283-F30B-F793-B3CC02034A0E}"/>
              </a:ext>
            </a:extLst>
          </p:cNvPr>
          <p:cNvSpPr>
            <a:spLocks noGrp="1"/>
          </p:cNvSpPr>
          <p:nvPr>
            <p:ph type="dt" sz="half" idx="10"/>
          </p:nvPr>
        </p:nvSpPr>
        <p:spPr/>
        <p:txBody>
          <a:bodyPr/>
          <a:lstStyle/>
          <a:p>
            <a:fld id="{A519595D-BD62-4F7C-B1A8-9D133F64E446}" type="datetimeFigureOut">
              <a:rPr lang="en-IN" smtClean="0"/>
              <a:t>17/12/23</a:t>
            </a:fld>
            <a:endParaRPr lang="en-IN"/>
          </a:p>
        </p:txBody>
      </p:sp>
      <p:sp>
        <p:nvSpPr>
          <p:cNvPr id="6" name="Footer Placeholder 5">
            <a:extLst>
              <a:ext uri="{FF2B5EF4-FFF2-40B4-BE49-F238E27FC236}">
                <a16:creationId xmlns:a16="http://schemas.microsoft.com/office/drawing/2014/main" id="{D1138E1D-45E6-B638-0B72-100F1DEE65A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D6D1F6B-5292-8812-86FB-D82719E1095C}"/>
              </a:ext>
            </a:extLst>
          </p:cNvPr>
          <p:cNvSpPr>
            <a:spLocks noGrp="1"/>
          </p:cNvSpPr>
          <p:nvPr>
            <p:ph type="sldNum" sz="quarter" idx="12"/>
          </p:nvPr>
        </p:nvSpPr>
        <p:spPr/>
        <p:txBody>
          <a:bodyPr/>
          <a:lstStyle/>
          <a:p>
            <a:fld id="{97577766-407C-4DA1-A1E6-2D5E7E3F1DD1}" type="slidenum">
              <a:rPr lang="en-IN" smtClean="0"/>
              <a:t>‹#›</a:t>
            </a:fld>
            <a:endParaRPr lang="en-IN"/>
          </a:p>
        </p:txBody>
      </p:sp>
    </p:spTree>
    <p:extLst>
      <p:ext uri="{BB962C8B-B14F-4D97-AF65-F5344CB8AC3E}">
        <p14:creationId xmlns:p14="http://schemas.microsoft.com/office/powerpoint/2010/main" val="4142435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7D466-6B76-E192-EC64-3308662DEA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E9C31CB-777F-3432-D498-001C4A13A2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CBD977A-51E5-2ED0-E654-D762118AD8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930ABA-2C17-4589-99A2-B562CA2E4E57}"/>
              </a:ext>
            </a:extLst>
          </p:cNvPr>
          <p:cNvSpPr>
            <a:spLocks noGrp="1"/>
          </p:cNvSpPr>
          <p:nvPr>
            <p:ph type="dt" sz="half" idx="10"/>
          </p:nvPr>
        </p:nvSpPr>
        <p:spPr/>
        <p:txBody>
          <a:bodyPr/>
          <a:lstStyle/>
          <a:p>
            <a:fld id="{A519595D-BD62-4F7C-B1A8-9D133F64E446}" type="datetimeFigureOut">
              <a:rPr lang="en-IN" smtClean="0"/>
              <a:t>17/12/23</a:t>
            </a:fld>
            <a:endParaRPr lang="en-IN"/>
          </a:p>
        </p:txBody>
      </p:sp>
      <p:sp>
        <p:nvSpPr>
          <p:cNvPr id="6" name="Footer Placeholder 5">
            <a:extLst>
              <a:ext uri="{FF2B5EF4-FFF2-40B4-BE49-F238E27FC236}">
                <a16:creationId xmlns:a16="http://schemas.microsoft.com/office/drawing/2014/main" id="{B0EA5653-A53E-1992-4E4E-C4BD4F97E44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B502D16-8287-3CD3-4F94-64872D93439D}"/>
              </a:ext>
            </a:extLst>
          </p:cNvPr>
          <p:cNvSpPr>
            <a:spLocks noGrp="1"/>
          </p:cNvSpPr>
          <p:nvPr>
            <p:ph type="sldNum" sz="quarter" idx="12"/>
          </p:nvPr>
        </p:nvSpPr>
        <p:spPr/>
        <p:txBody>
          <a:bodyPr/>
          <a:lstStyle/>
          <a:p>
            <a:fld id="{97577766-407C-4DA1-A1E6-2D5E7E3F1DD1}" type="slidenum">
              <a:rPr lang="en-IN" smtClean="0"/>
              <a:t>‹#›</a:t>
            </a:fld>
            <a:endParaRPr lang="en-IN"/>
          </a:p>
        </p:txBody>
      </p:sp>
    </p:spTree>
    <p:extLst>
      <p:ext uri="{BB962C8B-B14F-4D97-AF65-F5344CB8AC3E}">
        <p14:creationId xmlns:p14="http://schemas.microsoft.com/office/powerpoint/2010/main" val="1497440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7000"/>
            <a:lum/>
            <a:extLst>
              <a:ext uri="{BEBA8EAE-BF5A-486C-A8C5-ECC9F3942E4B}">
                <a14:imgProps xmlns:a14="http://schemas.microsoft.com/office/drawing/2010/main">
                  <a14:imgLayer r:embed="rId14">
                    <a14:imgEffect>
                      <a14:artisticFilmGrain/>
                    </a14:imgEffect>
                  </a14:imgLayer>
                </a14:imgProps>
              </a:ext>
            </a:extLst>
          </a:blip>
          <a:srcRect/>
          <a:tile tx="0" ty="0" sx="100000" sy="100000" flip="none" algn="ctr"/>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7174B0-FF52-5D76-90F1-594C212350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65076A0-B0D8-796B-8A11-FB0C797DEF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028A7E4-9DDC-594A-E907-1901596E68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19595D-BD62-4F7C-B1A8-9D133F64E446}" type="datetimeFigureOut">
              <a:rPr lang="en-IN" smtClean="0"/>
              <a:t>17/12/23</a:t>
            </a:fld>
            <a:endParaRPr lang="en-IN"/>
          </a:p>
        </p:txBody>
      </p:sp>
      <p:sp>
        <p:nvSpPr>
          <p:cNvPr id="5" name="Footer Placeholder 4">
            <a:extLst>
              <a:ext uri="{FF2B5EF4-FFF2-40B4-BE49-F238E27FC236}">
                <a16:creationId xmlns:a16="http://schemas.microsoft.com/office/drawing/2014/main" id="{582EC014-E1C9-A66A-60B6-D2726A7A8E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D008CE0-90EB-C682-FF43-4B3C42D3A5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577766-407C-4DA1-A1E6-2D5E7E3F1DD1}" type="slidenum">
              <a:rPr lang="en-IN" smtClean="0"/>
              <a:t>‹#›</a:t>
            </a:fld>
            <a:endParaRPr lang="en-IN"/>
          </a:p>
        </p:txBody>
      </p:sp>
    </p:spTree>
    <p:extLst>
      <p:ext uri="{BB962C8B-B14F-4D97-AF65-F5344CB8AC3E}">
        <p14:creationId xmlns:p14="http://schemas.microsoft.com/office/powerpoint/2010/main" val="2488701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lucid.app/lucidchart/06c9b1ac-8b08-412d-9675-f0ba0f07e6cd/edit?viewport_loc=-932%2C-9663%2C3804%2C1728%2C0_0&amp;invitationId=inv_bc577191-d9d3-4652-968f-f0a51586a2d2" TargetMode="Externa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4">
            <a:extLst>
              <a:ext uri="{FF2B5EF4-FFF2-40B4-BE49-F238E27FC236}">
                <a16:creationId xmlns:a16="http://schemas.microsoft.com/office/drawing/2014/main" id="{B9FF99BD-075F-4761-A995-6FC574BD25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6">
            <a:extLst>
              <a:ext uri="{FF2B5EF4-FFF2-40B4-BE49-F238E27FC236}">
                <a16:creationId xmlns:a16="http://schemas.microsoft.com/office/drawing/2014/main" id="{A7B21A54-9BA3-4EA9-B460-5A829ADD90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8">
            <a:extLst>
              <a:ext uri="{FF2B5EF4-FFF2-40B4-BE49-F238E27FC236}">
                <a16:creationId xmlns:a16="http://schemas.microsoft.com/office/drawing/2014/main" id="{6FA8F714-B9D8-488A-8CCA-E9948FF91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Box 1">
            <a:extLst>
              <a:ext uri="{FF2B5EF4-FFF2-40B4-BE49-F238E27FC236}">
                <a16:creationId xmlns:a16="http://schemas.microsoft.com/office/drawing/2014/main" id="{61005D36-6E9D-46AB-FDFD-B406AC581F0B}"/>
              </a:ext>
            </a:extLst>
          </p:cNvPr>
          <p:cNvSpPr txBox="1"/>
          <p:nvPr/>
        </p:nvSpPr>
        <p:spPr>
          <a:xfrm>
            <a:off x="5214504" y="767995"/>
            <a:ext cx="1762983" cy="394678"/>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defTabSz="640080">
              <a:lnSpc>
                <a:spcPct val="107000"/>
              </a:lnSpc>
              <a:spcAft>
                <a:spcPts val="560"/>
              </a:spcAft>
            </a:pPr>
            <a:r>
              <a:rPr lang="en-IN" sz="3360" b="1" kern="100"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latin typeface="Calibri" panose="020F0502020204030204" pitchFamily="34" charset="0"/>
                <a:ea typeface="+mn-ea"/>
                <a:cs typeface="Times New Roman" panose="02020603050405020304" pitchFamily="18" charset="0"/>
              </a:rPr>
              <a:t>INFO 5100</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 Box 2">
            <a:extLst>
              <a:ext uri="{FF2B5EF4-FFF2-40B4-BE49-F238E27FC236}">
                <a16:creationId xmlns:a16="http://schemas.microsoft.com/office/drawing/2014/main" id="{95DC9F19-3AC1-9787-A23F-C8060680DD3D}"/>
              </a:ext>
            </a:extLst>
          </p:cNvPr>
          <p:cNvSpPr txBox="1"/>
          <p:nvPr/>
        </p:nvSpPr>
        <p:spPr>
          <a:xfrm>
            <a:off x="3373749" y="1368195"/>
            <a:ext cx="5444492" cy="860682"/>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defTabSz="640080">
              <a:lnSpc>
                <a:spcPct val="107000"/>
              </a:lnSpc>
              <a:spcAft>
                <a:spcPts val="560"/>
              </a:spcAft>
            </a:pPr>
            <a:r>
              <a:rPr lang="en-IN" sz="3360" b="1" kern="100"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latin typeface="Calibri" panose="020F0502020204030204" pitchFamily="34" charset="0"/>
                <a:ea typeface="+mn-ea"/>
                <a:cs typeface="Times New Roman" panose="02020603050405020304" pitchFamily="18" charset="0"/>
              </a:rPr>
              <a:t>Application Engineering &amp; Development</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 Box 3">
            <a:extLst>
              <a:ext uri="{FF2B5EF4-FFF2-40B4-BE49-F238E27FC236}">
                <a16:creationId xmlns:a16="http://schemas.microsoft.com/office/drawing/2014/main" id="{ACA1EC4F-2655-58EA-4AF0-D5E367847620}"/>
              </a:ext>
            </a:extLst>
          </p:cNvPr>
          <p:cNvSpPr txBox="1"/>
          <p:nvPr/>
        </p:nvSpPr>
        <p:spPr>
          <a:xfrm>
            <a:off x="4031031" y="2296820"/>
            <a:ext cx="4129928" cy="860682"/>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defTabSz="640080">
              <a:lnSpc>
                <a:spcPct val="107000"/>
              </a:lnSpc>
              <a:spcAft>
                <a:spcPts val="560"/>
              </a:spcAft>
            </a:pPr>
            <a:r>
              <a:rPr lang="en-IN" sz="4620" b="1" kern="100" dirty="0">
                <a:ln w="6731" cap="flat" cmpd="sng" algn="ctr">
                  <a:solidFill>
                    <a:srgbClr val="FFFFFF"/>
                  </a:solidFill>
                  <a:prstDash val="solid"/>
                  <a:round/>
                </a:ln>
                <a:solidFill>
                  <a:srgbClr val="77BDBB"/>
                </a:solidFill>
                <a:effectLst>
                  <a:outerShdw dist="38100" dir="2700000" algn="bl">
                    <a:schemeClr val="accent5"/>
                  </a:outerShdw>
                </a:effectLst>
                <a:latin typeface="Calibri" panose="020F0502020204030204" pitchFamily="34" charset="0"/>
                <a:ea typeface="+mn-ea"/>
                <a:cs typeface="Times New Roman" panose="02020603050405020304" pitchFamily="18" charset="0"/>
              </a:rPr>
              <a:t> </a:t>
            </a:r>
            <a:r>
              <a:rPr lang="en-IN" sz="4620" b="1" kern="100" dirty="0" err="1">
                <a:ln w="6731" cap="flat" cmpd="sng" algn="ctr">
                  <a:solidFill>
                    <a:srgbClr val="FFFFFF"/>
                  </a:solidFill>
                  <a:prstDash val="solid"/>
                  <a:round/>
                </a:ln>
                <a:solidFill>
                  <a:srgbClr val="77BDBB"/>
                </a:solidFill>
                <a:effectLst>
                  <a:outerShdw dist="38100" dir="2700000" algn="bl">
                    <a:schemeClr val="accent5"/>
                  </a:outerShdw>
                </a:effectLst>
                <a:latin typeface="Calibri" panose="020F0502020204030204" pitchFamily="34" charset="0"/>
                <a:ea typeface="+mn-ea"/>
                <a:cs typeface="Times New Roman" panose="02020603050405020304" pitchFamily="18" charset="0"/>
              </a:rPr>
              <a:t>HealFlow</a:t>
            </a:r>
            <a:r>
              <a:rPr lang="en-IN" sz="4620" b="1" kern="100" dirty="0">
                <a:ln w="6731" cap="flat" cmpd="sng" algn="ctr">
                  <a:solidFill>
                    <a:srgbClr val="FFFFFF"/>
                  </a:solidFill>
                  <a:prstDash val="solid"/>
                  <a:round/>
                </a:ln>
                <a:solidFill>
                  <a:srgbClr val="77BDBB"/>
                </a:solidFill>
                <a:effectLst>
                  <a:outerShdw dist="38100" dir="2700000" algn="bl">
                    <a:schemeClr val="accent5"/>
                  </a:outerShdw>
                </a:effectLst>
                <a:latin typeface="Calibri" panose="020F0502020204030204" pitchFamily="34" charset="0"/>
                <a:ea typeface="+mn-ea"/>
                <a:cs typeface="Times New Roman" panose="02020603050405020304" pitchFamily="18" charset="0"/>
              </a:rPr>
              <a:t> Boston </a:t>
            </a:r>
            <a:endParaRPr lang="en-IN" sz="1600" kern="100" dirty="0">
              <a:solidFill>
                <a:srgbClr val="77BDBB"/>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DF84B074-25D8-B974-A431-A60709E7DB4E}"/>
              </a:ext>
            </a:extLst>
          </p:cNvPr>
          <p:cNvSpPr txBox="1"/>
          <p:nvPr/>
        </p:nvSpPr>
        <p:spPr>
          <a:xfrm>
            <a:off x="1120474" y="3760035"/>
            <a:ext cx="9951041" cy="155427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defTabSz="640080">
              <a:spcAft>
                <a:spcPts val="600"/>
              </a:spcAft>
            </a:pPr>
            <a:r>
              <a:rPr lang="en-US" sz="2000" b="1" u="sng" kern="1200" dirty="0">
                <a:solidFill>
                  <a:schemeClr val="tx1"/>
                </a:solidFill>
                <a:latin typeface="+mn-lt"/>
                <a:ea typeface="+mn-ea"/>
                <a:cs typeface="+mn-cs"/>
              </a:rPr>
              <a:t>By</a:t>
            </a:r>
          </a:p>
          <a:p>
            <a:pPr algn="ctr" defTabSz="640080">
              <a:spcAft>
                <a:spcPts val="600"/>
              </a:spcAft>
            </a:pPr>
            <a:r>
              <a:rPr lang="en-US" sz="2000" b="1" kern="1200" dirty="0">
                <a:solidFill>
                  <a:schemeClr val="tx1"/>
                </a:solidFill>
                <a:latin typeface="+mn-lt"/>
                <a:ea typeface="+mn-ea"/>
                <a:cs typeface="+mn-cs"/>
              </a:rPr>
              <a:t>Renuka </a:t>
            </a:r>
            <a:r>
              <a:rPr lang="en-US" sz="2000" b="1" dirty="0" err="1"/>
              <a:t>Alakunta</a:t>
            </a:r>
            <a:r>
              <a:rPr lang="en-US" sz="2000" b="1" dirty="0"/>
              <a:t> -  002299744  </a:t>
            </a:r>
          </a:p>
          <a:p>
            <a:pPr algn="ctr" defTabSz="640080">
              <a:spcAft>
                <a:spcPts val="600"/>
              </a:spcAft>
            </a:pPr>
            <a:r>
              <a:rPr lang="en-US" sz="2000" b="1" dirty="0"/>
              <a:t> </a:t>
            </a:r>
            <a:r>
              <a:rPr lang="en-US" sz="2000" b="1" dirty="0" err="1"/>
              <a:t>Srivarini</a:t>
            </a:r>
            <a:r>
              <a:rPr lang="en-US" sz="2000" b="1" dirty="0"/>
              <a:t> </a:t>
            </a:r>
            <a:r>
              <a:rPr lang="en-US" sz="2000" b="1" dirty="0" err="1"/>
              <a:t>Mandali</a:t>
            </a:r>
            <a:r>
              <a:rPr lang="en-US" sz="2000" b="1" dirty="0"/>
              <a:t> - 002299081      </a:t>
            </a:r>
          </a:p>
          <a:p>
            <a:pPr algn="ctr" defTabSz="640080">
              <a:spcAft>
                <a:spcPts val="600"/>
              </a:spcAft>
            </a:pPr>
            <a:r>
              <a:rPr lang="en-US" sz="2000" b="1" dirty="0" err="1"/>
              <a:t>Rushitha</a:t>
            </a:r>
            <a:r>
              <a:rPr lang="en-US" sz="2000" b="1" dirty="0"/>
              <a:t> </a:t>
            </a:r>
            <a:r>
              <a:rPr lang="en-US" sz="2000" b="1" dirty="0" err="1"/>
              <a:t>Akula</a:t>
            </a:r>
            <a:r>
              <a:rPr lang="en-US" sz="2000" b="1" dirty="0"/>
              <a:t> - 002837123</a:t>
            </a:r>
            <a:endParaRPr lang="en-US" sz="2000" b="1" dirty="0">
              <a:cs typeface="Calibri"/>
            </a:endParaRPr>
          </a:p>
        </p:txBody>
      </p:sp>
      <p:sp>
        <p:nvSpPr>
          <p:cNvPr id="2" name="TextBox 1">
            <a:extLst>
              <a:ext uri="{FF2B5EF4-FFF2-40B4-BE49-F238E27FC236}">
                <a16:creationId xmlns:a16="http://schemas.microsoft.com/office/drawing/2014/main" id="{7EEB4024-F31A-489E-85A9-0963EA1A0861}"/>
              </a:ext>
            </a:extLst>
          </p:cNvPr>
          <p:cNvSpPr txBox="1"/>
          <p:nvPr/>
        </p:nvSpPr>
        <p:spPr>
          <a:xfrm>
            <a:off x="5214504" y="3136854"/>
            <a:ext cx="3958539" cy="609398"/>
          </a:xfrm>
          <a:prstGeom prst="rect">
            <a:avLst/>
          </a:prstGeom>
          <a:noFill/>
        </p:spPr>
        <p:txBody>
          <a:bodyPr wrap="square" rtlCol="0">
            <a:spAutoFit/>
          </a:bodyPr>
          <a:lstStyle/>
          <a:p>
            <a:r>
              <a:rPr lang="en-IN" sz="3360" b="1" kern="100"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latin typeface="Calibri" panose="020F0502020204030204" pitchFamily="34" charset="0"/>
                <a:ea typeface="+mn-ea"/>
                <a:cs typeface="Times New Roman" panose="02020603050405020304" pitchFamily="18" charset="0"/>
              </a:rPr>
              <a:t>TEAM 38</a:t>
            </a:r>
            <a:endParaRPr lang="en-US" sz="3360" dirty="0"/>
          </a:p>
        </p:txBody>
      </p:sp>
    </p:spTree>
    <p:extLst>
      <p:ext uri="{BB962C8B-B14F-4D97-AF65-F5344CB8AC3E}">
        <p14:creationId xmlns:p14="http://schemas.microsoft.com/office/powerpoint/2010/main" val="3122956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7" name="Rectangle 2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medical website&#10;&#10;Description automatically generated">
            <a:extLst>
              <a:ext uri="{FF2B5EF4-FFF2-40B4-BE49-F238E27FC236}">
                <a16:creationId xmlns:a16="http://schemas.microsoft.com/office/drawing/2014/main" id="{E60119BB-D4ED-8681-F5E9-105BF02A31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8"/>
          </a:xfrm>
          <a:prstGeom prst="rect">
            <a:avLst/>
          </a:prstGeom>
        </p:spPr>
      </p:pic>
    </p:spTree>
    <p:extLst>
      <p:ext uri="{BB962C8B-B14F-4D97-AF65-F5344CB8AC3E}">
        <p14:creationId xmlns:p14="http://schemas.microsoft.com/office/powerpoint/2010/main" val="930102174"/>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2" descr="Northeastern University Logo and symbol, meaning, history ...">
            <a:extLst>
              <a:ext uri="{FF2B5EF4-FFF2-40B4-BE49-F238E27FC236}">
                <a16:creationId xmlns:a16="http://schemas.microsoft.com/office/drawing/2014/main" id="{1D22BE67-A7CD-4C01-517E-98F6995863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medical system building with helicopter&#10;&#10;Description automatically generated with medium confidence">
            <a:extLst>
              <a:ext uri="{FF2B5EF4-FFF2-40B4-BE49-F238E27FC236}">
                <a16:creationId xmlns:a16="http://schemas.microsoft.com/office/drawing/2014/main" id="{3D6ECD50-F7DE-1973-660B-4501BFD546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8666" y="914400"/>
            <a:ext cx="9766676" cy="5655115"/>
          </a:xfrm>
          <a:prstGeom prst="rect">
            <a:avLst/>
          </a:prstGeom>
        </p:spPr>
      </p:pic>
    </p:spTree>
    <p:extLst>
      <p:ext uri="{BB962C8B-B14F-4D97-AF65-F5344CB8AC3E}">
        <p14:creationId xmlns:p14="http://schemas.microsoft.com/office/powerpoint/2010/main" val="2432597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2" descr="Northeastern University Logo and symbol, meaning, history ...">
            <a:extLst>
              <a:ext uri="{FF2B5EF4-FFF2-40B4-BE49-F238E27FC236}">
                <a16:creationId xmlns:a16="http://schemas.microsoft.com/office/drawing/2014/main" id="{18F77B7C-2015-DEF8-8851-87A38B0271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artoon of a ambulance&#10;&#10;Description automatically generated">
            <a:extLst>
              <a:ext uri="{FF2B5EF4-FFF2-40B4-BE49-F238E27FC236}">
                <a16:creationId xmlns:a16="http://schemas.microsoft.com/office/drawing/2014/main" id="{C2345F88-5CD2-6965-03B0-EC827A30A9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3378" y="900332"/>
            <a:ext cx="9339957" cy="5552811"/>
          </a:xfrm>
          <a:prstGeom prst="rect">
            <a:avLst/>
          </a:prstGeom>
        </p:spPr>
      </p:pic>
    </p:spTree>
    <p:extLst>
      <p:ext uri="{BB962C8B-B14F-4D97-AF65-F5344CB8AC3E}">
        <p14:creationId xmlns:p14="http://schemas.microsoft.com/office/powerpoint/2010/main" val="31527289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Northeastern University Logo and symbol, meaning, history ...">
            <a:extLst>
              <a:ext uri="{FF2B5EF4-FFF2-40B4-BE49-F238E27FC236}">
                <a16:creationId xmlns:a16="http://schemas.microsoft.com/office/drawing/2014/main" id="{65431595-FB07-C683-5FFA-DAB1A1F764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person in a white coat in front of a person in a pharmacy&#10;&#10;Description automatically generated">
            <a:extLst>
              <a:ext uri="{FF2B5EF4-FFF2-40B4-BE49-F238E27FC236}">
                <a16:creationId xmlns:a16="http://schemas.microsoft.com/office/drawing/2014/main" id="{9B9BE4F9-15E4-DDAD-E903-059D1CA313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5" y="781610"/>
            <a:ext cx="11226018" cy="5914611"/>
          </a:xfrm>
          <a:prstGeom prst="rect">
            <a:avLst/>
          </a:prstGeom>
        </p:spPr>
      </p:pic>
    </p:spTree>
    <p:extLst>
      <p:ext uri="{BB962C8B-B14F-4D97-AF65-F5344CB8AC3E}">
        <p14:creationId xmlns:p14="http://schemas.microsoft.com/office/powerpoint/2010/main" val="1672079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Northeastern University Logo and symbol, meaning, history ...">
            <a:extLst>
              <a:ext uri="{FF2B5EF4-FFF2-40B4-BE49-F238E27FC236}">
                <a16:creationId xmlns:a16="http://schemas.microsoft.com/office/drawing/2014/main" id="{F0AFF4EE-1F76-E967-C2BB-B78B582052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screenshot of a computer&#10;&#10;Description automatically generated">
            <a:extLst>
              <a:ext uri="{FF2B5EF4-FFF2-40B4-BE49-F238E27FC236}">
                <a16:creationId xmlns:a16="http://schemas.microsoft.com/office/drawing/2014/main" id="{9D2490EE-146F-2CCD-6D5D-EAE22179A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9529" y="1201175"/>
            <a:ext cx="9259714" cy="5144066"/>
          </a:xfrm>
          <a:prstGeom prst="rect">
            <a:avLst/>
          </a:prstGeom>
        </p:spPr>
      </p:pic>
    </p:spTree>
    <p:extLst>
      <p:ext uri="{BB962C8B-B14F-4D97-AF65-F5344CB8AC3E}">
        <p14:creationId xmlns:p14="http://schemas.microsoft.com/office/powerpoint/2010/main" val="35735274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a:extLst>
              <a:ext uri="{FF2B5EF4-FFF2-40B4-BE49-F238E27FC236}">
                <a16:creationId xmlns:a16="http://schemas.microsoft.com/office/drawing/2014/main" id="{21E659B7-A536-97B1-3439-2CFED65A1F2C}"/>
              </a:ext>
            </a:extLst>
          </p:cNvPr>
          <p:cNvSpPr txBox="1"/>
          <p:nvPr/>
        </p:nvSpPr>
        <p:spPr>
          <a:xfrm>
            <a:off x="4389007" y="179562"/>
            <a:ext cx="3413982" cy="585178"/>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defTabSz="640080">
              <a:lnSpc>
                <a:spcPct val="107000"/>
              </a:lnSpc>
              <a:spcAft>
                <a:spcPts val="560"/>
              </a:spcAft>
            </a:pPr>
            <a:r>
              <a:rPr lang="en-IN" sz="3350" b="1" kern="100"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latin typeface="Calibri"/>
                <a:cs typeface="Times New Roman"/>
              </a:rPr>
              <a:t>Players and contributions</a:t>
            </a:r>
            <a:endParaRPr lang="en-US" dirty="0"/>
          </a:p>
        </p:txBody>
      </p:sp>
      <p:sp>
        <p:nvSpPr>
          <p:cNvPr id="3" name="TextBox 2">
            <a:extLst>
              <a:ext uri="{FF2B5EF4-FFF2-40B4-BE49-F238E27FC236}">
                <a16:creationId xmlns:a16="http://schemas.microsoft.com/office/drawing/2014/main" id="{81D6FE63-DD54-4A4E-D568-631D6E221EAB}"/>
              </a:ext>
            </a:extLst>
          </p:cNvPr>
          <p:cNvSpPr txBox="1"/>
          <p:nvPr/>
        </p:nvSpPr>
        <p:spPr>
          <a:xfrm>
            <a:off x="2142563" y="1679139"/>
            <a:ext cx="7906870" cy="461665"/>
          </a:xfrm>
          <a:prstGeom prst="rect">
            <a:avLst/>
          </a:prstGeom>
          <a:noFill/>
        </p:spPr>
        <p:txBody>
          <a:bodyPr wrap="square" rtlCol="0">
            <a:spAutoFit/>
          </a:bodyPr>
          <a:lstStyle/>
          <a:p>
            <a:pPr algn="ctr"/>
            <a:r>
              <a:rPr lang="en-IN" sz="2400" dirty="0"/>
              <a:t>Renuka </a:t>
            </a:r>
            <a:r>
              <a:rPr lang="en-IN" sz="2400" dirty="0" err="1"/>
              <a:t>Alakunta</a:t>
            </a:r>
            <a:r>
              <a:rPr lang="en-IN" sz="2400" dirty="0"/>
              <a:t>: Pharmacy enterprise, Diagnostics enterprise</a:t>
            </a:r>
          </a:p>
        </p:txBody>
      </p:sp>
      <p:sp>
        <p:nvSpPr>
          <p:cNvPr id="4" name="TextBox 3">
            <a:extLst>
              <a:ext uri="{FF2B5EF4-FFF2-40B4-BE49-F238E27FC236}">
                <a16:creationId xmlns:a16="http://schemas.microsoft.com/office/drawing/2014/main" id="{C8DCF6C4-01B9-5491-5F53-99BAAB7F38F6}"/>
              </a:ext>
            </a:extLst>
          </p:cNvPr>
          <p:cNvSpPr txBox="1"/>
          <p:nvPr/>
        </p:nvSpPr>
        <p:spPr>
          <a:xfrm>
            <a:off x="1976715" y="3068189"/>
            <a:ext cx="8252014" cy="830997"/>
          </a:xfrm>
          <a:prstGeom prst="rect">
            <a:avLst/>
          </a:prstGeom>
          <a:noFill/>
        </p:spPr>
        <p:txBody>
          <a:bodyPr wrap="square" rtlCol="0">
            <a:spAutoFit/>
          </a:bodyPr>
          <a:lstStyle/>
          <a:p>
            <a:pPr algn="ctr"/>
            <a:r>
              <a:rPr lang="en-IN" sz="2400" dirty="0" err="1"/>
              <a:t>Rushitha</a:t>
            </a:r>
            <a:r>
              <a:rPr lang="en-IN" sz="2400" dirty="0"/>
              <a:t> </a:t>
            </a:r>
            <a:r>
              <a:rPr lang="en-IN" sz="2400" dirty="0" err="1"/>
              <a:t>Akula</a:t>
            </a:r>
            <a:r>
              <a:rPr lang="en-IN" sz="2400" dirty="0"/>
              <a:t>: System Admins, Presentation, Architecture Diagram , UML Diagram </a:t>
            </a:r>
          </a:p>
        </p:txBody>
      </p:sp>
      <p:sp>
        <p:nvSpPr>
          <p:cNvPr id="5" name="TextBox 4">
            <a:extLst>
              <a:ext uri="{FF2B5EF4-FFF2-40B4-BE49-F238E27FC236}">
                <a16:creationId xmlns:a16="http://schemas.microsoft.com/office/drawing/2014/main" id="{84357C0B-9CE8-74A7-01F3-D19E6E3E3BB3}"/>
              </a:ext>
            </a:extLst>
          </p:cNvPr>
          <p:cNvSpPr txBox="1"/>
          <p:nvPr/>
        </p:nvSpPr>
        <p:spPr>
          <a:xfrm>
            <a:off x="2149287" y="4457239"/>
            <a:ext cx="7906870" cy="461665"/>
          </a:xfrm>
          <a:prstGeom prst="rect">
            <a:avLst/>
          </a:prstGeom>
          <a:noFill/>
        </p:spPr>
        <p:txBody>
          <a:bodyPr wrap="square" rtlCol="0">
            <a:spAutoFit/>
          </a:bodyPr>
          <a:lstStyle/>
          <a:p>
            <a:pPr algn="ctr"/>
            <a:r>
              <a:rPr lang="en-IN" sz="2400" dirty="0" err="1"/>
              <a:t>Srivarini</a:t>
            </a:r>
            <a:r>
              <a:rPr lang="en-IN" sz="2400" dirty="0"/>
              <a:t> </a:t>
            </a:r>
            <a:r>
              <a:rPr lang="en-IN" sz="2400" dirty="0" err="1"/>
              <a:t>Mandali</a:t>
            </a:r>
            <a:r>
              <a:rPr lang="en-IN" sz="2400" dirty="0"/>
              <a:t>: Ambulance enterprise, Hospital Enterprise</a:t>
            </a:r>
          </a:p>
        </p:txBody>
      </p:sp>
      <p:pic>
        <p:nvPicPr>
          <p:cNvPr id="6" name="Picture 2" descr="Northeastern University Logo and symbol, meaning, history ...">
            <a:extLst>
              <a:ext uri="{FF2B5EF4-FFF2-40B4-BE49-F238E27FC236}">
                <a16:creationId xmlns:a16="http://schemas.microsoft.com/office/drawing/2014/main" id="{F2B92487-1101-E691-721C-5106BF4268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83188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C2FB87-8F0A-E8B0-5C39-9877C3072A49}"/>
              </a:ext>
            </a:extLst>
          </p:cNvPr>
          <p:cNvSpPr/>
          <p:nvPr/>
        </p:nvSpPr>
        <p:spPr>
          <a:xfrm>
            <a:off x="4016905" y="2828835"/>
            <a:ext cx="4158190" cy="1200329"/>
          </a:xfrm>
          <a:prstGeom prst="rect">
            <a:avLst/>
          </a:prstGeom>
          <a:noFill/>
        </p:spPr>
        <p:txBody>
          <a:bodyPr wrap="none" lIns="91440" tIns="45720" rIns="91440" bIns="45720">
            <a:spAutoFit/>
          </a:bodyPr>
          <a:lstStyle/>
          <a:p>
            <a:pPr algn="ctr"/>
            <a:r>
              <a:rPr lang="en-US" sz="7200" b="1" dirty="0">
                <a:ln w="22225">
                  <a:solidFill>
                    <a:schemeClr val="accent2"/>
                  </a:solidFill>
                  <a:prstDash val="solid"/>
                </a:ln>
                <a:solidFill>
                  <a:schemeClr val="accent2">
                    <a:lumMod val="40000"/>
                    <a:lumOff val="60000"/>
                  </a:schemeClr>
                </a:solidFill>
              </a:rPr>
              <a:t>Thank you</a:t>
            </a:r>
          </a:p>
        </p:txBody>
      </p:sp>
      <p:pic>
        <p:nvPicPr>
          <p:cNvPr id="1026" name="Picture 2" descr="Northeastern University Logo and symbol, meaning, history ...">
            <a:extLst>
              <a:ext uri="{FF2B5EF4-FFF2-40B4-BE49-F238E27FC236}">
                <a16:creationId xmlns:a16="http://schemas.microsoft.com/office/drawing/2014/main" id="{EA593A4E-C551-B496-8459-00C5BDA9CB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0847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
            <a:extLst>
              <a:ext uri="{FF2B5EF4-FFF2-40B4-BE49-F238E27FC236}">
                <a16:creationId xmlns:a16="http://schemas.microsoft.com/office/drawing/2014/main" id="{D64E0E60-B074-FF7B-9C3A-F25BACA45EB1}"/>
              </a:ext>
            </a:extLst>
          </p:cNvPr>
          <p:cNvSpPr txBox="1"/>
          <p:nvPr/>
        </p:nvSpPr>
        <p:spPr>
          <a:xfrm>
            <a:off x="4389007" y="179562"/>
            <a:ext cx="3413982" cy="585178"/>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defTabSz="640080">
              <a:lnSpc>
                <a:spcPct val="107000"/>
              </a:lnSpc>
              <a:spcAft>
                <a:spcPts val="560"/>
              </a:spcAft>
            </a:pPr>
            <a:r>
              <a:rPr lang="en-IN" sz="3350" b="1" kern="100"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latin typeface="Calibri"/>
                <a:cs typeface="Times New Roman"/>
              </a:rPr>
              <a:t>Project Overview</a:t>
            </a:r>
            <a:endParaRPr lang="en-US" dirty="0"/>
          </a:p>
        </p:txBody>
      </p:sp>
      <p:sp>
        <p:nvSpPr>
          <p:cNvPr id="4" name="TextBox 3">
            <a:extLst>
              <a:ext uri="{FF2B5EF4-FFF2-40B4-BE49-F238E27FC236}">
                <a16:creationId xmlns:a16="http://schemas.microsoft.com/office/drawing/2014/main" id="{0D2F2064-D7F4-30CB-13FD-72FA2E2CFB04}"/>
              </a:ext>
            </a:extLst>
          </p:cNvPr>
          <p:cNvSpPr txBox="1"/>
          <p:nvPr/>
        </p:nvSpPr>
        <p:spPr>
          <a:xfrm>
            <a:off x="1253067" y="914399"/>
            <a:ext cx="10151532" cy="32932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600" dirty="0">
                <a:solidFill>
                  <a:srgbClr val="000000"/>
                </a:solidFill>
                <a:latin typeface="Söhne"/>
              </a:rPr>
              <a:t> 1.Our</a:t>
            </a:r>
            <a:r>
              <a:rPr lang="en-US" sz="1600" b="0" i="0" dirty="0">
                <a:solidFill>
                  <a:srgbClr val="374151"/>
                </a:solidFill>
                <a:effectLst/>
                <a:latin typeface="Söhne"/>
              </a:rPr>
              <a:t> </a:t>
            </a:r>
            <a:r>
              <a:rPr lang="en-US" sz="1600" b="0" i="0" dirty="0" err="1">
                <a:solidFill>
                  <a:srgbClr val="374151"/>
                </a:solidFill>
                <a:effectLst/>
                <a:latin typeface="Söhne"/>
              </a:rPr>
              <a:t>HealFlow</a:t>
            </a:r>
            <a:r>
              <a:rPr lang="en-US" sz="1600" b="0" i="0" dirty="0">
                <a:solidFill>
                  <a:srgbClr val="374151"/>
                </a:solidFill>
                <a:effectLst/>
                <a:latin typeface="Söhne"/>
              </a:rPr>
              <a:t> Application functions as a Java Swing application that oversees the management of hospital affairs, ambulance services, diagnostics, and pharmacy operations.</a:t>
            </a:r>
          </a:p>
          <a:p>
            <a:pPr algn="l"/>
            <a:endParaRPr lang="en-US" sz="1600" b="0" i="0" dirty="0">
              <a:solidFill>
                <a:srgbClr val="374151"/>
              </a:solidFill>
              <a:effectLst/>
              <a:latin typeface="Söhne"/>
            </a:endParaRPr>
          </a:p>
          <a:p>
            <a:pPr algn="l"/>
            <a:r>
              <a:rPr lang="en-US" sz="1600" b="0" i="0" dirty="0">
                <a:solidFill>
                  <a:srgbClr val="374151"/>
                </a:solidFill>
                <a:effectLst/>
                <a:latin typeface="Söhne"/>
              </a:rPr>
              <a:t>2.It presents a user-friendly interface for the efficient administration of patient information, appointment scheduling, and medical records across all healthcare entities.</a:t>
            </a:r>
          </a:p>
          <a:p>
            <a:pPr algn="l"/>
            <a:endParaRPr lang="en-US" sz="1600" b="0" i="0" dirty="0">
              <a:solidFill>
                <a:srgbClr val="374151"/>
              </a:solidFill>
              <a:effectLst/>
              <a:latin typeface="Söhne"/>
            </a:endParaRPr>
          </a:p>
          <a:p>
            <a:pPr algn="l"/>
            <a:r>
              <a:rPr lang="en-US" sz="1600" b="0" i="0" dirty="0">
                <a:solidFill>
                  <a:srgbClr val="374151"/>
                </a:solidFill>
                <a:effectLst/>
                <a:latin typeface="Söhne"/>
              </a:rPr>
              <a:t>3.The ambulance service module ensures real-time tracking and monitoring of ambulance availability, dispatch operations, and the conveyance of patients to and from the hospital.</a:t>
            </a:r>
          </a:p>
          <a:p>
            <a:pPr algn="l"/>
            <a:endParaRPr lang="en-US" sz="1600" b="0" i="0" dirty="0">
              <a:solidFill>
                <a:srgbClr val="374151"/>
              </a:solidFill>
              <a:effectLst/>
              <a:latin typeface="Söhne"/>
            </a:endParaRPr>
          </a:p>
          <a:p>
            <a:pPr algn="l"/>
            <a:r>
              <a:rPr lang="en-US" sz="1600" b="0" i="0" dirty="0">
                <a:solidFill>
                  <a:srgbClr val="374151"/>
                </a:solidFill>
                <a:effectLst/>
                <a:latin typeface="Söhne"/>
              </a:rPr>
              <a:t>4.The diagnostics section delivers laboratory services and medical testing facilities, while the pharmacy component incorporates an extensive inventory management system.</a:t>
            </a:r>
          </a:p>
          <a:p>
            <a:pPr algn="l"/>
            <a:endParaRPr lang="en-US" sz="1600" b="0" i="0" dirty="0">
              <a:solidFill>
                <a:srgbClr val="374151"/>
              </a:solidFill>
              <a:effectLst/>
              <a:latin typeface="Söhne"/>
            </a:endParaRPr>
          </a:p>
          <a:p>
            <a:pPr algn="l"/>
            <a:r>
              <a:rPr lang="en-US" sz="1600" b="0" i="0" dirty="0">
                <a:solidFill>
                  <a:srgbClr val="374151"/>
                </a:solidFill>
                <a:effectLst/>
                <a:latin typeface="Söhne"/>
              </a:rPr>
              <a:t>5.</a:t>
            </a:r>
            <a:r>
              <a:rPr lang="en-US" sz="1600" dirty="0">
                <a:solidFill>
                  <a:srgbClr val="374151"/>
                </a:solidFill>
                <a:latin typeface="Söhne"/>
              </a:rPr>
              <a:t>HealFlow </a:t>
            </a:r>
            <a:r>
              <a:rPr lang="en-US" sz="1600" b="0" i="0" dirty="0">
                <a:solidFill>
                  <a:srgbClr val="374151"/>
                </a:solidFill>
                <a:effectLst/>
                <a:latin typeface="Söhne"/>
              </a:rPr>
              <a:t>is equipped with robust security features to safeguard patient data from unauthorized access.</a:t>
            </a:r>
          </a:p>
        </p:txBody>
      </p:sp>
      <p:sp>
        <p:nvSpPr>
          <p:cNvPr id="2" name="Text Box 1">
            <a:extLst>
              <a:ext uri="{FF2B5EF4-FFF2-40B4-BE49-F238E27FC236}">
                <a16:creationId xmlns:a16="http://schemas.microsoft.com/office/drawing/2014/main" id="{BA8B12D4-BDC2-E0FC-725E-6B8E75B31803}"/>
              </a:ext>
            </a:extLst>
          </p:cNvPr>
          <p:cNvSpPr txBox="1"/>
          <p:nvPr/>
        </p:nvSpPr>
        <p:spPr>
          <a:xfrm>
            <a:off x="4389007" y="4285895"/>
            <a:ext cx="3413982" cy="585178"/>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defTabSz="640080">
              <a:lnSpc>
                <a:spcPct val="107000"/>
              </a:lnSpc>
              <a:spcAft>
                <a:spcPts val="560"/>
              </a:spcAft>
            </a:pPr>
            <a:r>
              <a:rPr lang="en-IN" sz="3350" b="1" kern="100"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latin typeface="Calibri"/>
                <a:cs typeface="Times New Roman"/>
              </a:rPr>
              <a:t>Problem statement</a:t>
            </a:r>
            <a:endParaRPr lang="en-US" dirty="0"/>
          </a:p>
        </p:txBody>
      </p:sp>
      <p:sp>
        <p:nvSpPr>
          <p:cNvPr id="7" name="TextBox 6">
            <a:extLst>
              <a:ext uri="{FF2B5EF4-FFF2-40B4-BE49-F238E27FC236}">
                <a16:creationId xmlns:a16="http://schemas.microsoft.com/office/drawing/2014/main" id="{A3326784-4200-BE87-D307-A5D1DB063C07}"/>
              </a:ext>
            </a:extLst>
          </p:cNvPr>
          <p:cNvSpPr txBox="1"/>
          <p:nvPr/>
        </p:nvSpPr>
        <p:spPr>
          <a:xfrm>
            <a:off x="1253067" y="5010150"/>
            <a:ext cx="9939866"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dirty="0" err="1"/>
              <a:t>HealFlow</a:t>
            </a:r>
            <a:r>
              <a:rPr lang="en-US" sz="1600" dirty="0"/>
              <a:t> is solving the problem of disjointed healthcare systems by providing a comprehensive solution that integrates hospital management, ambulance services, diagnostics, and pharmacy operations into a single platform. It streamlines healthcare operations and enhances patient outcomes by providing real-time tracking and monitoring, inventory management, and secure access to patient data across all enterprises when deemed necessary. This helps to improve the overall healthcare experience for both patients and healthcare providers.</a:t>
            </a:r>
            <a:endParaRPr lang="en-US" sz="1600" dirty="0">
              <a:cs typeface="Calibri"/>
            </a:endParaRPr>
          </a:p>
        </p:txBody>
      </p:sp>
      <p:pic>
        <p:nvPicPr>
          <p:cNvPr id="5" name="Picture 2" descr="Northeastern University Logo and symbol, meaning, history ...">
            <a:extLst>
              <a:ext uri="{FF2B5EF4-FFF2-40B4-BE49-F238E27FC236}">
                <a16:creationId xmlns:a16="http://schemas.microsoft.com/office/drawing/2014/main" id="{432C7B49-BF51-5C71-4844-6E8253337F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0986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8F7A307-028C-B447-BB0F-EA07D86F715E}"/>
              </a:ext>
            </a:extLst>
          </p:cNvPr>
          <p:cNvSpPr/>
          <p:nvPr/>
        </p:nvSpPr>
        <p:spPr>
          <a:xfrm>
            <a:off x="4019020" y="1510770"/>
            <a:ext cx="1682750" cy="402166"/>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0000"/>
                </a:solidFill>
                <a:cs typeface="Calibri"/>
              </a:rPr>
              <a:t>Hospital</a:t>
            </a:r>
            <a:endParaRPr lang="en-US" dirty="0">
              <a:solidFill>
                <a:srgbClr val="000000"/>
              </a:solidFill>
            </a:endParaRPr>
          </a:p>
        </p:txBody>
      </p:sp>
      <p:sp>
        <p:nvSpPr>
          <p:cNvPr id="4" name="Text Box 1">
            <a:extLst>
              <a:ext uri="{FF2B5EF4-FFF2-40B4-BE49-F238E27FC236}">
                <a16:creationId xmlns:a16="http://schemas.microsoft.com/office/drawing/2014/main" id="{882EC36D-E396-1BB4-7979-A2D67C921CAD}"/>
              </a:ext>
            </a:extLst>
          </p:cNvPr>
          <p:cNvSpPr txBox="1"/>
          <p:nvPr/>
        </p:nvSpPr>
        <p:spPr>
          <a:xfrm>
            <a:off x="4389007" y="179562"/>
            <a:ext cx="3413982" cy="585178"/>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defTabSz="640080">
              <a:lnSpc>
                <a:spcPct val="107000"/>
              </a:lnSpc>
              <a:spcAft>
                <a:spcPts val="560"/>
              </a:spcAft>
            </a:pPr>
            <a:r>
              <a:rPr lang="en-IN" sz="3350" b="1" kern="100"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latin typeface="Calibri"/>
                <a:cs typeface="Times New Roman"/>
              </a:rPr>
              <a:t>Project Structure</a:t>
            </a:r>
            <a:endParaRPr lang="en-US" dirty="0"/>
          </a:p>
        </p:txBody>
      </p:sp>
      <p:sp>
        <p:nvSpPr>
          <p:cNvPr id="5" name="Rectangle 4">
            <a:extLst>
              <a:ext uri="{FF2B5EF4-FFF2-40B4-BE49-F238E27FC236}">
                <a16:creationId xmlns:a16="http://schemas.microsoft.com/office/drawing/2014/main" id="{D35117B6-63D4-5715-DE85-AC795DAAD52B}"/>
              </a:ext>
            </a:extLst>
          </p:cNvPr>
          <p:cNvSpPr/>
          <p:nvPr/>
        </p:nvSpPr>
        <p:spPr>
          <a:xfrm>
            <a:off x="1690686" y="1510769"/>
            <a:ext cx="1682750" cy="402166"/>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rgbClr val="000000"/>
                </a:solidFill>
                <a:cs typeface="Calibri"/>
              </a:rPr>
              <a:t>Ambulance</a:t>
            </a:r>
            <a:endParaRPr lang="en-US" dirty="0">
              <a:solidFill>
                <a:srgbClr val="000000"/>
              </a:solidFill>
            </a:endParaRPr>
          </a:p>
        </p:txBody>
      </p:sp>
      <p:sp>
        <p:nvSpPr>
          <p:cNvPr id="6" name="Rectangle 5">
            <a:extLst>
              <a:ext uri="{FF2B5EF4-FFF2-40B4-BE49-F238E27FC236}">
                <a16:creationId xmlns:a16="http://schemas.microsoft.com/office/drawing/2014/main" id="{0542AD58-6EA6-D145-7E9D-7B3DE9185ED6}"/>
              </a:ext>
            </a:extLst>
          </p:cNvPr>
          <p:cNvSpPr/>
          <p:nvPr/>
        </p:nvSpPr>
        <p:spPr>
          <a:xfrm>
            <a:off x="6368520" y="1510770"/>
            <a:ext cx="1682750" cy="402166"/>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rgbClr val="000000"/>
                </a:solidFill>
                <a:cs typeface="Calibri"/>
              </a:rPr>
              <a:t>Diagnostics</a:t>
            </a:r>
            <a:endParaRPr lang="en-US" dirty="0">
              <a:solidFill>
                <a:srgbClr val="000000"/>
              </a:solidFill>
            </a:endParaRPr>
          </a:p>
        </p:txBody>
      </p:sp>
      <p:sp>
        <p:nvSpPr>
          <p:cNvPr id="7" name="Rectangle 6">
            <a:extLst>
              <a:ext uri="{FF2B5EF4-FFF2-40B4-BE49-F238E27FC236}">
                <a16:creationId xmlns:a16="http://schemas.microsoft.com/office/drawing/2014/main" id="{A0CE76DC-11DF-04CB-8B1D-BB976E4DECD7}"/>
              </a:ext>
            </a:extLst>
          </p:cNvPr>
          <p:cNvSpPr/>
          <p:nvPr/>
        </p:nvSpPr>
        <p:spPr>
          <a:xfrm>
            <a:off x="8686269" y="1510769"/>
            <a:ext cx="1682750" cy="402166"/>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rgbClr val="000000"/>
                </a:solidFill>
                <a:cs typeface="Calibri"/>
              </a:rPr>
              <a:t>Pharmacy</a:t>
            </a:r>
            <a:endParaRPr lang="en-US" dirty="0">
              <a:solidFill>
                <a:srgbClr val="000000"/>
              </a:solidFill>
            </a:endParaRPr>
          </a:p>
        </p:txBody>
      </p:sp>
      <p:sp>
        <p:nvSpPr>
          <p:cNvPr id="8" name="TextBox 7">
            <a:extLst>
              <a:ext uri="{FF2B5EF4-FFF2-40B4-BE49-F238E27FC236}">
                <a16:creationId xmlns:a16="http://schemas.microsoft.com/office/drawing/2014/main" id="{97DAC2A8-2A7D-552F-0B79-CD3172C6C4CF}"/>
              </a:ext>
            </a:extLst>
          </p:cNvPr>
          <p:cNvSpPr txBox="1"/>
          <p:nvPr/>
        </p:nvSpPr>
        <p:spPr>
          <a:xfrm>
            <a:off x="5479520" y="1002771"/>
            <a:ext cx="124354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u="sng" dirty="0">
                <a:cs typeface="Calibri"/>
              </a:rPr>
              <a:t>Enterprises</a:t>
            </a:r>
            <a:endParaRPr lang="en-US" b="1" u="sng" dirty="0"/>
          </a:p>
        </p:txBody>
      </p:sp>
      <p:sp>
        <p:nvSpPr>
          <p:cNvPr id="10" name="TextBox 9">
            <a:extLst>
              <a:ext uri="{FF2B5EF4-FFF2-40B4-BE49-F238E27FC236}">
                <a16:creationId xmlns:a16="http://schemas.microsoft.com/office/drawing/2014/main" id="{0BB45D98-8CEF-E587-BA45-96522D470AC4}"/>
              </a:ext>
            </a:extLst>
          </p:cNvPr>
          <p:cNvSpPr txBox="1"/>
          <p:nvPr/>
        </p:nvSpPr>
        <p:spPr>
          <a:xfrm>
            <a:off x="5391570" y="2504864"/>
            <a:ext cx="151870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u="sng" dirty="0">
                <a:cs typeface="Calibri"/>
              </a:rPr>
              <a:t>Organizations</a:t>
            </a:r>
            <a:endParaRPr lang="en-US" b="1" u="sng" dirty="0"/>
          </a:p>
        </p:txBody>
      </p:sp>
      <p:sp>
        <p:nvSpPr>
          <p:cNvPr id="11" name="Rectangle 10">
            <a:extLst>
              <a:ext uri="{FF2B5EF4-FFF2-40B4-BE49-F238E27FC236}">
                <a16:creationId xmlns:a16="http://schemas.microsoft.com/office/drawing/2014/main" id="{F69F6A51-5CEA-ECB6-C170-E847A519FCEE}"/>
              </a:ext>
            </a:extLst>
          </p:cNvPr>
          <p:cNvSpPr/>
          <p:nvPr/>
        </p:nvSpPr>
        <p:spPr>
          <a:xfrm>
            <a:off x="1167259" y="3345093"/>
            <a:ext cx="1418167" cy="285749"/>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Ambulance drivers</a:t>
            </a:r>
            <a:endParaRPr lang="en-US" sz="1200" dirty="0">
              <a:solidFill>
                <a:srgbClr val="000000"/>
              </a:solidFill>
            </a:endParaRPr>
          </a:p>
        </p:txBody>
      </p:sp>
      <p:sp>
        <p:nvSpPr>
          <p:cNvPr id="12" name="Rectangle 11">
            <a:extLst>
              <a:ext uri="{FF2B5EF4-FFF2-40B4-BE49-F238E27FC236}">
                <a16:creationId xmlns:a16="http://schemas.microsoft.com/office/drawing/2014/main" id="{6C116F04-96B7-DB30-FD10-4E83C450813F}"/>
              </a:ext>
            </a:extLst>
          </p:cNvPr>
          <p:cNvSpPr/>
          <p:nvPr/>
        </p:nvSpPr>
        <p:spPr>
          <a:xfrm>
            <a:off x="3253970" y="3340967"/>
            <a:ext cx="1426955" cy="282161"/>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Ambulances</a:t>
            </a:r>
            <a:endParaRPr lang="en-US" sz="1200" dirty="0">
              <a:solidFill>
                <a:srgbClr val="000000"/>
              </a:solidFill>
            </a:endParaRPr>
          </a:p>
        </p:txBody>
      </p:sp>
      <p:sp>
        <p:nvSpPr>
          <p:cNvPr id="3" name="TextBox 2">
            <a:extLst>
              <a:ext uri="{FF2B5EF4-FFF2-40B4-BE49-F238E27FC236}">
                <a16:creationId xmlns:a16="http://schemas.microsoft.com/office/drawing/2014/main" id="{D7DCF963-5762-D612-D4E8-83883FEDBC20}"/>
              </a:ext>
            </a:extLst>
          </p:cNvPr>
          <p:cNvSpPr txBox="1"/>
          <p:nvPr/>
        </p:nvSpPr>
        <p:spPr>
          <a:xfrm>
            <a:off x="5719200" y="4782887"/>
            <a:ext cx="74550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u="sng" dirty="0">
                <a:cs typeface="Calibri"/>
              </a:rPr>
              <a:t>Roles</a:t>
            </a:r>
            <a:endParaRPr lang="en-US" dirty="0"/>
          </a:p>
        </p:txBody>
      </p:sp>
      <p:sp>
        <p:nvSpPr>
          <p:cNvPr id="9" name="Rectangle 8">
            <a:extLst>
              <a:ext uri="{FF2B5EF4-FFF2-40B4-BE49-F238E27FC236}">
                <a16:creationId xmlns:a16="http://schemas.microsoft.com/office/drawing/2014/main" id="{77B46BA9-3A43-002B-9C21-54ADB7A4FC05}"/>
              </a:ext>
            </a:extLst>
          </p:cNvPr>
          <p:cNvSpPr/>
          <p:nvPr/>
        </p:nvSpPr>
        <p:spPr>
          <a:xfrm>
            <a:off x="5325970" y="3345093"/>
            <a:ext cx="1521489" cy="376156"/>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Diagnostic machine vendors</a:t>
            </a:r>
            <a:endParaRPr lang="en-US" dirty="0"/>
          </a:p>
        </p:txBody>
      </p:sp>
      <p:sp>
        <p:nvSpPr>
          <p:cNvPr id="15" name="Rectangle 14">
            <a:extLst>
              <a:ext uri="{FF2B5EF4-FFF2-40B4-BE49-F238E27FC236}">
                <a16:creationId xmlns:a16="http://schemas.microsoft.com/office/drawing/2014/main" id="{5349DBBF-C106-9E7D-9241-F313F683CDFC}"/>
              </a:ext>
            </a:extLst>
          </p:cNvPr>
          <p:cNvSpPr/>
          <p:nvPr/>
        </p:nvSpPr>
        <p:spPr>
          <a:xfrm>
            <a:off x="4119291" y="4154628"/>
            <a:ext cx="1426955" cy="282161"/>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Pharmacists</a:t>
            </a:r>
            <a:endParaRPr lang="en-US" dirty="0"/>
          </a:p>
        </p:txBody>
      </p:sp>
      <p:sp>
        <p:nvSpPr>
          <p:cNvPr id="16" name="Rectangle 15">
            <a:extLst>
              <a:ext uri="{FF2B5EF4-FFF2-40B4-BE49-F238E27FC236}">
                <a16:creationId xmlns:a16="http://schemas.microsoft.com/office/drawing/2014/main" id="{4A230A96-3DD1-7C17-C01F-8177CA5CA7A1}"/>
              </a:ext>
            </a:extLst>
          </p:cNvPr>
          <p:cNvSpPr/>
          <p:nvPr/>
        </p:nvSpPr>
        <p:spPr>
          <a:xfrm>
            <a:off x="7327835" y="3345092"/>
            <a:ext cx="1418167" cy="285749"/>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Medical Companies</a:t>
            </a:r>
            <a:endParaRPr lang="en-US" dirty="0"/>
          </a:p>
        </p:txBody>
      </p:sp>
      <p:sp>
        <p:nvSpPr>
          <p:cNvPr id="17" name="Rectangle 16">
            <a:extLst>
              <a:ext uri="{FF2B5EF4-FFF2-40B4-BE49-F238E27FC236}">
                <a16:creationId xmlns:a16="http://schemas.microsoft.com/office/drawing/2014/main" id="{368EBB28-7890-24E1-7E86-FDEA3AEA40AC}"/>
              </a:ext>
            </a:extLst>
          </p:cNvPr>
          <p:cNvSpPr/>
          <p:nvPr/>
        </p:nvSpPr>
        <p:spPr>
          <a:xfrm>
            <a:off x="9324139" y="3340967"/>
            <a:ext cx="1426955" cy="282161"/>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Medicine Stores</a:t>
            </a:r>
            <a:endParaRPr lang="en-US" sz="1200" dirty="0">
              <a:solidFill>
                <a:srgbClr val="000000"/>
              </a:solidFill>
            </a:endParaRPr>
          </a:p>
        </p:txBody>
      </p:sp>
      <p:sp>
        <p:nvSpPr>
          <p:cNvPr id="18" name="Rectangle 17">
            <a:extLst>
              <a:ext uri="{FF2B5EF4-FFF2-40B4-BE49-F238E27FC236}">
                <a16:creationId xmlns:a16="http://schemas.microsoft.com/office/drawing/2014/main" id="{046F2929-614C-F774-87B5-F398298985C0}"/>
              </a:ext>
            </a:extLst>
          </p:cNvPr>
          <p:cNvSpPr/>
          <p:nvPr/>
        </p:nvSpPr>
        <p:spPr>
          <a:xfrm>
            <a:off x="6643325" y="4068347"/>
            <a:ext cx="1521489" cy="376156"/>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Diagnosticians</a:t>
            </a:r>
            <a:endParaRPr lang="en-US" dirty="0"/>
          </a:p>
        </p:txBody>
      </p:sp>
      <p:sp>
        <p:nvSpPr>
          <p:cNvPr id="19" name="Rectangle 18">
            <a:extLst>
              <a:ext uri="{FF2B5EF4-FFF2-40B4-BE49-F238E27FC236}">
                <a16:creationId xmlns:a16="http://schemas.microsoft.com/office/drawing/2014/main" id="{77B76EC8-C7DA-DD40-F8CD-F8D30EAE7C20}"/>
              </a:ext>
            </a:extLst>
          </p:cNvPr>
          <p:cNvSpPr/>
          <p:nvPr/>
        </p:nvSpPr>
        <p:spPr>
          <a:xfrm>
            <a:off x="1704138" y="5575305"/>
            <a:ext cx="1426955" cy="282161"/>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Doctor</a:t>
            </a:r>
            <a:endParaRPr lang="en-US" dirty="0"/>
          </a:p>
        </p:txBody>
      </p:sp>
      <p:sp>
        <p:nvSpPr>
          <p:cNvPr id="20" name="Rectangle 19">
            <a:extLst>
              <a:ext uri="{FF2B5EF4-FFF2-40B4-BE49-F238E27FC236}">
                <a16:creationId xmlns:a16="http://schemas.microsoft.com/office/drawing/2014/main" id="{EA00D797-3986-E984-0F6D-1FD7AE06330B}"/>
              </a:ext>
            </a:extLst>
          </p:cNvPr>
          <p:cNvSpPr/>
          <p:nvPr/>
        </p:nvSpPr>
        <p:spPr>
          <a:xfrm>
            <a:off x="3512273" y="5575304"/>
            <a:ext cx="1426955" cy="282161"/>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Receptionist</a:t>
            </a:r>
          </a:p>
        </p:txBody>
      </p:sp>
      <p:sp>
        <p:nvSpPr>
          <p:cNvPr id="21" name="Rectangle 20">
            <a:extLst>
              <a:ext uri="{FF2B5EF4-FFF2-40B4-BE49-F238E27FC236}">
                <a16:creationId xmlns:a16="http://schemas.microsoft.com/office/drawing/2014/main" id="{3636A871-83F0-902F-4F2D-3CB9C13BB912}"/>
              </a:ext>
            </a:extLst>
          </p:cNvPr>
          <p:cNvSpPr/>
          <p:nvPr/>
        </p:nvSpPr>
        <p:spPr>
          <a:xfrm>
            <a:off x="5333323" y="5575303"/>
            <a:ext cx="1426955" cy="282161"/>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Main System Admin</a:t>
            </a:r>
          </a:p>
        </p:txBody>
      </p:sp>
      <p:sp>
        <p:nvSpPr>
          <p:cNvPr id="22" name="Rectangle 21">
            <a:extLst>
              <a:ext uri="{FF2B5EF4-FFF2-40B4-BE49-F238E27FC236}">
                <a16:creationId xmlns:a16="http://schemas.microsoft.com/office/drawing/2014/main" id="{8FC9BC18-33CF-B674-649C-5FE41BC3706E}"/>
              </a:ext>
            </a:extLst>
          </p:cNvPr>
          <p:cNvSpPr/>
          <p:nvPr/>
        </p:nvSpPr>
        <p:spPr>
          <a:xfrm>
            <a:off x="7283526" y="5575302"/>
            <a:ext cx="1530277" cy="385483"/>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System Admins of 4 enterprises</a:t>
            </a:r>
          </a:p>
        </p:txBody>
      </p:sp>
      <p:sp>
        <p:nvSpPr>
          <p:cNvPr id="23" name="Rectangle 22">
            <a:extLst>
              <a:ext uri="{FF2B5EF4-FFF2-40B4-BE49-F238E27FC236}">
                <a16:creationId xmlns:a16="http://schemas.microsoft.com/office/drawing/2014/main" id="{3F1E24B8-D39E-7DB5-6C7D-C5A80E9BC95D}"/>
              </a:ext>
            </a:extLst>
          </p:cNvPr>
          <p:cNvSpPr/>
          <p:nvPr/>
        </p:nvSpPr>
        <p:spPr>
          <a:xfrm>
            <a:off x="9104576" y="5575301"/>
            <a:ext cx="1194481" cy="282161"/>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Pharmacist</a:t>
            </a:r>
            <a:endParaRPr lang="en-US" dirty="0"/>
          </a:p>
        </p:txBody>
      </p:sp>
      <p:sp>
        <p:nvSpPr>
          <p:cNvPr id="24" name="Rectangle 23">
            <a:extLst>
              <a:ext uri="{FF2B5EF4-FFF2-40B4-BE49-F238E27FC236}">
                <a16:creationId xmlns:a16="http://schemas.microsoft.com/office/drawing/2014/main" id="{23601033-ACE7-6A4A-1609-A52DB366440F}"/>
              </a:ext>
            </a:extLst>
          </p:cNvPr>
          <p:cNvSpPr/>
          <p:nvPr/>
        </p:nvSpPr>
        <p:spPr>
          <a:xfrm>
            <a:off x="2711524" y="6156486"/>
            <a:ext cx="1194481" cy="282161"/>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Patient</a:t>
            </a:r>
            <a:endParaRPr lang="en-US" dirty="0"/>
          </a:p>
        </p:txBody>
      </p:sp>
      <p:sp>
        <p:nvSpPr>
          <p:cNvPr id="25" name="Rectangle 24">
            <a:extLst>
              <a:ext uri="{FF2B5EF4-FFF2-40B4-BE49-F238E27FC236}">
                <a16:creationId xmlns:a16="http://schemas.microsoft.com/office/drawing/2014/main" id="{DB8422C0-324D-06FB-BECC-64E6C7A5F52C}"/>
              </a:ext>
            </a:extLst>
          </p:cNvPr>
          <p:cNvSpPr/>
          <p:nvPr/>
        </p:nvSpPr>
        <p:spPr>
          <a:xfrm>
            <a:off x="4674641" y="6156485"/>
            <a:ext cx="1168651" cy="282161"/>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Diagnostician</a:t>
            </a:r>
            <a:endParaRPr lang="en-US" dirty="0"/>
          </a:p>
        </p:txBody>
      </p:sp>
      <p:sp>
        <p:nvSpPr>
          <p:cNvPr id="26" name="Rectangle 25">
            <a:extLst>
              <a:ext uri="{FF2B5EF4-FFF2-40B4-BE49-F238E27FC236}">
                <a16:creationId xmlns:a16="http://schemas.microsoft.com/office/drawing/2014/main" id="{4DCEBE25-9193-E4B9-B9DF-257CB6F8A3D2}"/>
              </a:ext>
            </a:extLst>
          </p:cNvPr>
          <p:cNvSpPr/>
          <p:nvPr/>
        </p:nvSpPr>
        <p:spPr>
          <a:xfrm>
            <a:off x="6624844" y="6156484"/>
            <a:ext cx="1233227" cy="282161"/>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Ambulance POC</a:t>
            </a:r>
          </a:p>
        </p:txBody>
      </p:sp>
      <p:sp>
        <p:nvSpPr>
          <p:cNvPr id="27" name="Rectangle 26">
            <a:extLst>
              <a:ext uri="{FF2B5EF4-FFF2-40B4-BE49-F238E27FC236}">
                <a16:creationId xmlns:a16="http://schemas.microsoft.com/office/drawing/2014/main" id="{C5C20C7A-CE45-210B-F8F1-2B9B7B3C5D0D}"/>
              </a:ext>
            </a:extLst>
          </p:cNvPr>
          <p:cNvSpPr/>
          <p:nvPr/>
        </p:nvSpPr>
        <p:spPr>
          <a:xfrm>
            <a:off x="8355487" y="6156483"/>
            <a:ext cx="1517362" cy="282161"/>
          </a:xfrm>
          <a:prstGeom prst="rect">
            <a:avLst/>
          </a:prstGeom>
          <a:solidFill>
            <a:schemeClr val="bg1">
              <a:lumMod val="85000"/>
            </a:schemeClr>
          </a:solidFill>
          <a:ln>
            <a:solidFill>
              <a:srgbClr val="77BDBB"/>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cs typeface="Calibri"/>
              </a:rPr>
              <a:t>Ambulance drivers</a:t>
            </a:r>
          </a:p>
        </p:txBody>
      </p:sp>
      <p:pic>
        <p:nvPicPr>
          <p:cNvPr id="13" name="Picture 2" descr="Northeastern University Logo and symbol, meaning, history ...">
            <a:extLst>
              <a:ext uri="{FF2B5EF4-FFF2-40B4-BE49-F238E27FC236}">
                <a16:creationId xmlns:a16="http://schemas.microsoft.com/office/drawing/2014/main" id="{6AC52C11-8DB1-D3E3-6717-2805F612FD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3807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
            <a:extLst>
              <a:ext uri="{FF2B5EF4-FFF2-40B4-BE49-F238E27FC236}">
                <a16:creationId xmlns:a16="http://schemas.microsoft.com/office/drawing/2014/main" id="{377340CC-ED90-F3E8-7685-B048AB696803}"/>
              </a:ext>
            </a:extLst>
          </p:cNvPr>
          <p:cNvSpPr txBox="1"/>
          <p:nvPr/>
        </p:nvSpPr>
        <p:spPr>
          <a:xfrm>
            <a:off x="4389007" y="82970"/>
            <a:ext cx="3413982" cy="585178"/>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defTabSz="640080">
              <a:lnSpc>
                <a:spcPct val="107000"/>
              </a:lnSpc>
              <a:spcAft>
                <a:spcPts val="560"/>
              </a:spcAft>
            </a:pPr>
            <a:r>
              <a:rPr lang="en-IN" sz="3350" b="1" kern="100"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latin typeface="Calibri"/>
                <a:cs typeface="Times New Roman"/>
              </a:rPr>
              <a:t>Implementation </a:t>
            </a:r>
            <a:endParaRPr lang="en-US" dirty="0"/>
          </a:p>
        </p:txBody>
      </p:sp>
      <p:pic>
        <p:nvPicPr>
          <p:cNvPr id="1026" name="Picture 2" descr="Java logo and symbol, meaning, history, PNG">
            <a:extLst>
              <a:ext uri="{FF2B5EF4-FFF2-40B4-BE49-F238E27FC236}">
                <a16:creationId xmlns:a16="http://schemas.microsoft.com/office/drawing/2014/main" id="{9B4861EC-9230-B37A-E0BE-6CB391D425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3907" y="1205964"/>
            <a:ext cx="2705100" cy="202828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earn JFreeChart Tutorial - javatpoint">
            <a:extLst>
              <a:ext uri="{FF2B5EF4-FFF2-40B4-BE49-F238E27FC236}">
                <a16:creationId xmlns:a16="http://schemas.microsoft.com/office/drawing/2014/main" id="{6D315863-7EAF-3B5B-50C9-A4E6606A3B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80735" y="1205964"/>
            <a:ext cx="1847850" cy="18478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NetBeans IDE Updates and Improvements | JRebel &amp; XRebel by Perforce">
            <a:extLst>
              <a:ext uri="{FF2B5EF4-FFF2-40B4-BE49-F238E27FC236}">
                <a16:creationId xmlns:a16="http://schemas.microsoft.com/office/drawing/2014/main" id="{3D8278BA-5148-4F0B-7159-E642B682B6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49823" y="4420907"/>
            <a:ext cx="2571750" cy="17145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Northeastern University Logo and symbol, meaning, history ...">
            <a:extLst>
              <a:ext uri="{FF2B5EF4-FFF2-40B4-BE49-F238E27FC236}">
                <a16:creationId xmlns:a16="http://schemas.microsoft.com/office/drawing/2014/main" id="{EBB3DBD9-F96E-8D5C-070E-DA44AA63D18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Generate Random Data using Java Faker | by Thameem Ansari | Medium">
            <a:extLst>
              <a:ext uri="{FF2B5EF4-FFF2-40B4-BE49-F238E27FC236}">
                <a16:creationId xmlns:a16="http://schemas.microsoft.com/office/drawing/2014/main" id="{EEE99013-D969-9EEA-67D1-75364C5FFDE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0427" y="4420907"/>
            <a:ext cx="4480840" cy="1338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7331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0B2624-2D7E-28DC-CA94-AB60A3B856AC}"/>
              </a:ext>
            </a:extLst>
          </p:cNvPr>
          <p:cNvSpPr txBox="1"/>
          <p:nvPr/>
        </p:nvSpPr>
        <p:spPr>
          <a:xfrm>
            <a:off x="512234" y="1771649"/>
            <a:ext cx="11156949"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t>The hospital is an integral part of the broader </a:t>
            </a:r>
            <a:r>
              <a:rPr lang="en-US" dirty="0" err="1"/>
              <a:t>HealFlow</a:t>
            </a:r>
            <a:r>
              <a:rPr lang="en-US" dirty="0"/>
              <a:t> Ecosystem, acting as the main point for delivering healthcare and medical services. Within this ecosystem, the hospital is responsible for crucial functionalities like managing patient records, organizing appointments, and overseeing medical supplies. These are critical for the smooth operation of hospital services. Additionally, the hospital is key in fostering effective communication and collaboration with interconnected services such as ambulance operations, diagnostic centers, and pharmacies, which is essential for providing prompt and well-coordinated care to patients. In essence, the hospital's role is central in the </a:t>
            </a:r>
            <a:r>
              <a:rPr lang="en-US" dirty="0" err="1"/>
              <a:t>HealFlow</a:t>
            </a:r>
            <a:r>
              <a:rPr lang="en-US" dirty="0"/>
              <a:t> Ecosystem, being the cornerstone for providing healthcare and medical attention to those in need.</a:t>
            </a:r>
          </a:p>
        </p:txBody>
      </p:sp>
      <p:sp>
        <p:nvSpPr>
          <p:cNvPr id="5" name="Text Box 1">
            <a:extLst>
              <a:ext uri="{FF2B5EF4-FFF2-40B4-BE49-F238E27FC236}">
                <a16:creationId xmlns:a16="http://schemas.microsoft.com/office/drawing/2014/main" id="{F452D9DF-3894-C823-6DA4-1A23E17DD0D6}"/>
              </a:ext>
            </a:extLst>
          </p:cNvPr>
          <p:cNvSpPr txBox="1"/>
          <p:nvPr/>
        </p:nvSpPr>
        <p:spPr>
          <a:xfrm>
            <a:off x="4389007" y="179562"/>
            <a:ext cx="3413982" cy="585178"/>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defTabSz="640080">
              <a:lnSpc>
                <a:spcPct val="107000"/>
              </a:lnSpc>
              <a:spcAft>
                <a:spcPts val="560"/>
              </a:spcAft>
            </a:pPr>
            <a:r>
              <a:rPr lang="en-IN" sz="3350" b="1" kern="100"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latin typeface="Calibri"/>
                <a:cs typeface="Times New Roman"/>
              </a:rPr>
              <a:t>Significance and role of enterprises</a:t>
            </a:r>
            <a:endParaRPr lang="en-US" dirty="0"/>
          </a:p>
        </p:txBody>
      </p:sp>
      <p:sp>
        <p:nvSpPr>
          <p:cNvPr id="7" name="TextBox 6">
            <a:extLst>
              <a:ext uri="{FF2B5EF4-FFF2-40B4-BE49-F238E27FC236}">
                <a16:creationId xmlns:a16="http://schemas.microsoft.com/office/drawing/2014/main" id="{6591B124-1C85-EEDA-D6D8-B87FE9A289C7}"/>
              </a:ext>
            </a:extLst>
          </p:cNvPr>
          <p:cNvSpPr txBox="1"/>
          <p:nvPr/>
        </p:nvSpPr>
        <p:spPr>
          <a:xfrm>
            <a:off x="515935" y="1447269"/>
            <a:ext cx="209020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dirty="0">
                <a:cs typeface="Calibri"/>
              </a:rPr>
              <a:t>Hospital enterprise</a:t>
            </a:r>
            <a:endParaRPr lang="en-US" dirty="0"/>
          </a:p>
        </p:txBody>
      </p:sp>
      <p:sp>
        <p:nvSpPr>
          <p:cNvPr id="8" name="TextBox 7">
            <a:extLst>
              <a:ext uri="{FF2B5EF4-FFF2-40B4-BE49-F238E27FC236}">
                <a16:creationId xmlns:a16="http://schemas.microsoft.com/office/drawing/2014/main" id="{B698EA89-3EE1-85E7-778F-2FE4628CEBAB}"/>
              </a:ext>
            </a:extLst>
          </p:cNvPr>
          <p:cNvSpPr txBox="1"/>
          <p:nvPr/>
        </p:nvSpPr>
        <p:spPr>
          <a:xfrm>
            <a:off x="515934" y="4019018"/>
            <a:ext cx="230187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dirty="0">
                <a:cs typeface="Calibri"/>
              </a:rPr>
              <a:t>Ambulance enterprise</a:t>
            </a:r>
            <a:endParaRPr lang="en-US" dirty="0"/>
          </a:p>
        </p:txBody>
      </p:sp>
      <p:sp>
        <p:nvSpPr>
          <p:cNvPr id="10" name="TextBox 9">
            <a:extLst>
              <a:ext uri="{FF2B5EF4-FFF2-40B4-BE49-F238E27FC236}">
                <a16:creationId xmlns:a16="http://schemas.microsoft.com/office/drawing/2014/main" id="{A3DF0732-9E13-BC5C-43F6-7F396C7E7AD0}"/>
              </a:ext>
            </a:extLst>
          </p:cNvPr>
          <p:cNvSpPr txBox="1"/>
          <p:nvPr/>
        </p:nvSpPr>
        <p:spPr>
          <a:xfrm>
            <a:off x="512233" y="4438649"/>
            <a:ext cx="1115695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t>The ambulance enterprise is a critical component of the </a:t>
            </a:r>
            <a:r>
              <a:rPr lang="en-US" dirty="0" err="1"/>
              <a:t>HealFlow</a:t>
            </a:r>
            <a:r>
              <a:rPr lang="en-US" dirty="0"/>
              <a:t> Ecosystem as it provides emergency medical services and ensures timely transportation of patients to and from the hospital. The ambulance service component of the ecosystem offers  monitoring of ambulance availability, dispatch, and transportation, which helps to improve response times and reduce patient waiting times. The ambulance enterprise also works closely with the hospital to coordinate patient care, ensuring that patients receive the appropriate medical attention and treatment as quickly as possible. Overall, the ambulance enterprise plays a vital role in the </a:t>
            </a:r>
            <a:r>
              <a:rPr lang="en-US" dirty="0" err="1"/>
              <a:t>HealFlow</a:t>
            </a:r>
            <a:r>
              <a:rPr lang="en-US" dirty="0"/>
              <a:t> Ecosystem by providing emergency medical services and ensuring seamless transportation of patients to and from the hospital.</a:t>
            </a:r>
          </a:p>
        </p:txBody>
      </p:sp>
      <p:pic>
        <p:nvPicPr>
          <p:cNvPr id="2" name="Picture 2" descr="Northeastern University Logo and symbol, meaning, history ...">
            <a:extLst>
              <a:ext uri="{FF2B5EF4-FFF2-40B4-BE49-F238E27FC236}">
                <a16:creationId xmlns:a16="http://schemas.microsoft.com/office/drawing/2014/main" id="{5D7259F8-BEA0-F89C-1EC2-20D1EB9878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3874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0B2624-2D7E-28DC-CA94-AB60A3B856AC}"/>
              </a:ext>
            </a:extLst>
          </p:cNvPr>
          <p:cNvSpPr txBox="1"/>
          <p:nvPr/>
        </p:nvSpPr>
        <p:spPr>
          <a:xfrm>
            <a:off x="512234" y="1813982"/>
            <a:ext cx="11156949"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solidFill>
                  <a:srgbClr val="000000"/>
                </a:solidFill>
                <a:ea typeface="+mn-lt"/>
                <a:cs typeface="+mn-lt"/>
              </a:rPr>
              <a:t>The diagnostic sector stands as a fundamental pillar within the </a:t>
            </a:r>
            <a:r>
              <a:rPr lang="en-US" dirty="0" err="1"/>
              <a:t>HealFlow</a:t>
            </a:r>
            <a:r>
              <a:rPr lang="en-US" dirty="0">
                <a:solidFill>
                  <a:srgbClr val="000000"/>
                </a:solidFill>
                <a:ea typeface="+mn-lt"/>
                <a:cs typeface="+mn-lt"/>
              </a:rPr>
              <a:t> Ecosystem, offering vital laboratory and testing services. It equips healthcare practitioners with the ability to swiftly and precisely ascertain medical issues, a step that is indispensable for administering correct treatments and care. Such diagnostic capabilities are key to elevating the standard of healthcare and improving patient health outcomes. Furthermore, the diagnostic sector maintains a collaborative relationship with the hospital sector, ensuring that the patient care process is both cohesive and effective. In sum, the diagnostic sector's role is pivotal in the </a:t>
            </a:r>
            <a:r>
              <a:rPr lang="en-US" dirty="0" err="1"/>
              <a:t>HealFlow</a:t>
            </a:r>
            <a:r>
              <a:rPr lang="en-US" dirty="0">
                <a:solidFill>
                  <a:srgbClr val="000000"/>
                </a:solidFill>
                <a:ea typeface="+mn-lt"/>
                <a:cs typeface="+mn-lt"/>
              </a:rPr>
              <a:t> Ecosystem, as it underpins essential laboratory services and supports the accurate identification and management of health conditions.</a:t>
            </a:r>
            <a:endParaRPr lang="en-US" dirty="0"/>
          </a:p>
        </p:txBody>
      </p:sp>
      <p:sp>
        <p:nvSpPr>
          <p:cNvPr id="5" name="Text Box 1">
            <a:extLst>
              <a:ext uri="{FF2B5EF4-FFF2-40B4-BE49-F238E27FC236}">
                <a16:creationId xmlns:a16="http://schemas.microsoft.com/office/drawing/2014/main" id="{F452D9DF-3894-C823-6DA4-1A23E17DD0D6}"/>
              </a:ext>
            </a:extLst>
          </p:cNvPr>
          <p:cNvSpPr txBox="1"/>
          <p:nvPr/>
        </p:nvSpPr>
        <p:spPr>
          <a:xfrm>
            <a:off x="4389007" y="179562"/>
            <a:ext cx="3413982" cy="585178"/>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defTabSz="640080">
              <a:lnSpc>
                <a:spcPct val="107000"/>
              </a:lnSpc>
              <a:spcAft>
                <a:spcPts val="560"/>
              </a:spcAft>
            </a:pPr>
            <a:r>
              <a:rPr lang="en-IN" sz="3350" b="1" kern="100"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latin typeface="Calibri"/>
                <a:cs typeface="Times New Roman"/>
              </a:rPr>
              <a:t>Significance and role of enterprises</a:t>
            </a:r>
            <a:endParaRPr lang="en-US" dirty="0"/>
          </a:p>
        </p:txBody>
      </p:sp>
      <p:sp>
        <p:nvSpPr>
          <p:cNvPr id="7" name="TextBox 6">
            <a:extLst>
              <a:ext uri="{FF2B5EF4-FFF2-40B4-BE49-F238E27FC236}">
                <a16:creationId xmlns:a16="http://schemas.microsoft.com/office/drawing/2014/main" id="{6591B124-1C85-EEDA-D6D8-B87FE9A289C7}"/>
              </a:ext>
            </a:extLst>
          </p:cNvPr>
          <p:cNvSpPr txBox="1"/>
          <p:nvPr/>
        </p:nvSpPr>
        <p:spPr>
          <a:xfrm>
            <a:off x="515935" y="1447269"/>
            <a:ext cx="231245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dirty="0">
                <a:cs typeface="Calibri"/>
              </a:rPr>
              <a:t>Diagnostics enterprise</a:t>
            </a:r>
            <a:endParaRPr lang="en-US" dirty="0"/>
          </a:p>
        </p:txBody>
      </p:sp>
      <p:sp>
        <p:nvSpPr>
          <p:cNvPr id="8" name="TextBox 7">
            <a:extLst>
              <a:ext uri="{FF2B5EF4-FFF2-40B4-BE49-F238E27FC236}">
                <a16:creationId xmlns:a16="http://schemas.microsoft.com/office/drawing/2014/main" id="{B698EA89-3EE1-85E7-778F-2FE4628CEBAB}"/>
              </a:ext>
            </a:extLst>
          </p:cNvPr>
          <p:cNvSpPr txBox="1"/>
          <p:nvPr/>
        </p:nvSpPr>
        <p:spPr>
          <a:xfrm>
            <a:off x="515934" y="4019018"/>
            <a:ext cx="230187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dirty="0">
                <a:cs typeface="Calibri"/>
              </a:rPr>
              <a:t>Pharmacy enterprise</a:t>
            </a:r>
            <a:endParaRPr lang="en-US" dirty="0"/>
          </a:p>
        </p:txBody>
      </p:sp>
      <p:sp>
        <p:nvSpPr>
          <p:cNvPr id="10" name="TextBox 9">
            <a:extLst>
              <a:ext uri="{FF2B5EF4-FFF2-40B4-BE49-F238E27FC236}">
                <a16:creationId xmlns:a16="http://schemas.microsoft.com/office/drawing/2014/main" id="{A3DF0732-9E13-BC5C-43F6-7F396C7E7AD0}"/>
              </a:ext>
            </a:extLst>
          </p:cNvPr>
          <p:cNvSpPr txBox="1"/>
          <p:nvPr/>
        </p:nvSpPr>
        <p:spPr>
          <a:xfrm>
            <a:off x="512233" y="4480982"/>
            <a:ext cx="11156950"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ea typeface="+mn-lt"/>
                <a:cs typeface="+mn-lt"/>
              </a:rPr>
              <a:t>The pharmacy division is an indispensable segment of the </a:t>
            </a:r>
            <a:r>
              <a:rPr lang="en-US" dirty="0" err="1"/>
              <a:t>HealFlow</a:t>
            </a:r>
            <a:r>
              <a:rPr lang="en-US" dirty="0">
                <a:ea typeface="+mn-lt"/>
                <a:cs typeface="+mn-lt"/>
              </a:rPr>
              <a:t> Ecosystem, tasked with the meticulous management of medical supplies and pharmaceuticals. It empowers medical professionals to adeptly handle prescriptions, maintain medication inventories, and oversee dispensation, thereby ensuring patients receive the requisite drugs and medical products for their treatment. Engaging in close collaboration with the hospital and associated entities, the pharmacy division ensures a smooth and efficient process for filling medication orders. This collaboration is pivotal for enhancing patient health outcomes, upholding medication safety, and fostering adherence to prescribed therapies. In essence, the pharmacy division is key to the Hospital Ecosystem, delivering crucial services in inventory management and pharmaceutical care.</a:t>
            </a:r>
          </a:p>
          <a:p>
            <a:pPr algn="just"/>
            <a:br>
              <a:rPr lang="en-US" dirty="0">
                <a:ea typeface="+mn-lt"/>
                <a:cs typeface="+mn-lt"/>
              </a:rPr>
            </a:br>
            <a:endParaRPr lang="en-US" dirty="0">
              <a:ea typeface="+mn-lt"/>
              <a:cs typeface="+mn-lt"/>
            </a:endParaRPr>
          </a:p>
        </p:txBody>
      </p:sp>
      <p:pic>
        <p:nvPicPr>
          <p:cNvPr id="2" name="Picture 2" descr="Northeastern University Logo and symbol, meaning, history ...">
            <a:extLst>
              <a:ext uri="{FF2B5EF4-FFF2-40B4-BE49-F238E27FC236}">
                <a16:creationId xmlns:a16="http://schemas.microsoft.com/office/drawing/2014/main" id="{8EFE9C7B-DD8D-8452-C98B-FD65A3085F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61978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
            <a:extLst>
              <a:ext uri="{FF2B5EF4-FFF2-40B4-BE49-F238E27FC236}">
                <a16:creationId xmlns:a16="http://schemas.microsoft.com/office/drawing/2014/main" id="{F452D9DF-3894-C823-6DA4-1A23E17DD0D6}"/>
              </a:ext>
            </a:extLst>
          </p:cNvPr>
          <p:cNvSpPr txBox="1"/>
          <p:nvPr/>
        </p:nvSpPr>
        <p:spPr>
          <a:xfrm>
            <a:off x="4389007" y="179562"/>
            <a:ext cx="3413982" cy="585178"/>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defTabSz="640080">
              <a:lnSpc>
                <a:spcPct val="107000"/>
              </a:lnSpc>
              <a:spcAft>
                <a:spcPts val="560"/>
              </a:spcAft>
            </a:pPr>
            <a:r>
              <a:rPr lang="en-IN" sz="3350" b="1" kern="100"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latin typeface="Calibri"/>
                <a:cs typeface="Times New Roman"/>
              </a:rPr>
              <a:t>Use cases of the project</a:t>
            </a:r>
            <a:endParaRPr lang="en-US" dirty="0"/>
          </a:p>
        </p:txBody>
      </p:sp>
      <p:pic>
        <p:nvPicPr>
          <p:cNvPr id="6" name="Picture 8" descr="Diagram&#10;&#10;Description automatically generated">
            <a:extLst>
              <a:ext uri="{FF2B5EF4-FFF2-40B4-BE49-F238E27FC236}">
                <a16:creationId xmlns:a16="http://schemas.microsoft.com/office/drawing/2014/main" id="{4CB6692F-A1C8-6EDD-038C-2AC327B2F0AD}"/>
              </a:ext>
            </a:extLst>
          </p:cNvPr>
          <p:cNvPicPr>
            <a:picLocks noChangeAspect="1"/>
          </p:cNvPicPr>
          <p:nvPr/>
        </p:nvPicPr>
        <p:blipFill>
          <a:blip r:embed="rId2"/>
          <a:stretch>
            <a:fillRect/>
          </a:stretch>
        </p:blipFill>
        <p:spPr>
          <a:xfrm>
            <a:off x="8055289" y="2104664"/>
            <a:ext cx="4140200" cy="2370666"/>
          </a:xfrm>
          <a:prstGeom prst="rect">
            <a:avLst/>
          </a:prstGeom>
        </p:spPr>
      </p:pic>
      <p:graphicFrame>
        <p:nvGraphicFramePr>
          <p:cNvPr id="32" name="TextBox 3">
            <a:extLst>
              <a:ext uri="{FF2B5EF4-FFF2-40B4-BE49-F238E27FC236}">
                <a16:creationId xmlns:a16="http://schemas.microsoft.com/office/drawing/2014/main" id="{6942C64D-7584-7094-0E81-C1B84E4FBE47}"/>
              </a:ext>
            </a:extLst>
          </p:cNvPr>
          <p:cNvGraphicFramePr/>
          <p:nvPr>
            <p:extLst>
              <p:ext uri="{D42A27DB-BD31-4B8C-83A1-F6EECF244321}">
                <p14:modId xmlns:p14="http://schemas.microsoft.com/office/powerpoint/2010/main" val="1806672188"/>
              </p:ext>
            </p:extLst>
          </p:nvPr>
        </p:nvGraphicFramePr>
        <p:xfrm>
          <a:off x="316755" y="1479207"/>
          <a:ext cx="7738534" cy="45136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 name="Picture 2" descr="Northeastern University Logo and symbol, meaning, history ...">
            <a:extLst>
              <a:ext uri="{FF2B5EF4-FFF2-40B4-BE49-F238E27FC236}">
                <a16:creationId xmlns:a16="http://schemas.microsoft.com/office/drawing/2014/main" id="{8F9AD468-B69D-F816-8FA5-A93FFA0B9BB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039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D9D36D6-2AC5-46A1-A849-4C82D5264A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Box 1">
            <a:extLst>
              <a:ext uri="{FF2B5EF4-FFF2-40B4-BE49-F238E27FC236}">
                <a16:creationId xmlns:a16="http://schemas.microsoft.com/office/drawing/2014/main" id="{9759FFC2-1EB7-CD86-544B-94973B9AA293}"/>
              </a:ext>
            </a:extLst>
          </p:cNvPr>
          <p:cNvSpPr txBox="1"/>
          <p:nvPr/>
        </p:nvSpPr>
        <p:spPr>
          <a:xfrm>
            <a:off x="8559995" y="2827448"/>
            <a:ext cx="3041455" cy="1207390"/>
          </a:xfrm>
          <a:prstGeom prst="rect">
            <a:avLst/>
          </a:prstGeom>
          <a:noFill/>
        </p:spPr>
        <p:txBody>
          <a:bodyPr rot="0" spcFirstLastPara="0" vert="horz" lIns="91440" tIns="45720" rIns="91440" bIns="45720" numCol="1" spcCol="0" rtlCol="0" fromWordArt="0" anchor="b" anchorCtr="0" forceAA="0" compatLnSpc="1">
            <a:prstTxWarp prst="textNoShape">
              <a:avLst/>
            </a:prstTxWarp>
            <a:normAutofit/>
          </a:bodyPr>
          <a:lstStyle/>
          <a:p>
            <a:pPr algn="ctr">
              <a:lnSpc>
                <a:spcPct val="90000"/>
              </a:lnSpc>
              <a:spcBef>
                <a:spcPct val="0"/>
              </a:spcBef>
              <a:spcAft>
                <a:spcPts val="560"/>
              </a:spcAft>
            </a:pPr>
            <a:r>
              <a:rPr lang="en-US" sz="4000" b="1" dirty="0" err="1">
                <a:ln w="9525" cap="flat" cmpd="sng" algn="ctr">
                  <a:solidFill>
                    <a:srgbClr val="FFFFFF"/>
                  </a:solidFill>
                  <a:prstDash val="solid"/>
                  <a:round/>
                </a:ln>
                <a:effectLst>
                  <a:outerShdw blurRad="12700" dist="38100" dir="2700000" algn="tl">
                    <a:schemeClr val="bg1">
                      <a:lumMod val="50000"/>
                    </a:schemeClr>
                  </a:outerShdw>
                </a:effectLst>
                <a:latin typeface="+mj-lt"/>
                <a:ea typeface="+mj-ea"/>
                <a:cs typeface="+mj-cs"/>
              </a:rPr>
              <a:t>Architecturediagram</a:t>
            </a:r>
            <a:endParaRPr lang="en-US" sz="4000" dirty="0">
              <a:latin typeface="+mj-lt"/>
              <a:ea typeface="+mj-ea"/>
              <a:cs typeface="+mj-cs"/>
            </a:endParaRPr>
          </a:p>
        </p:txBody>
      </p:sp>
      <p:pic>
        <p:nvPicPr>
          <p:cNvPr id="2" name="Picture 2" descr="Northeastern University Logo and symbol, meaning, history ...">
            <a:extLst>
              <a:ext uri="{FF2B5EF4-FFF2-40B4-BE49-F238E27FC236}">
                <a16:creationId xmlns:a16="http://schemas.microsoft.com/office/drawing/2014/main" id="{322EA44B-5CDF-0756-A49D-E575E533E0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02471" y="0"/>
            <a:ext cx="1389529" cy="78161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screenshot of a computer&#10;&#10;Description automatically generated">
            <a:extLst>
              <a:ext uri="{FF2B5EF4-FFF2-40B4-BE49-F238E27FC236}">
                <a16:creationId xmlns:a16="http://schemas.microsoft.com/office/drawing/2014/main" id="{F319812C-0A13-0A90-30CF-6E92FCC56B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1527" y="486217"/>
            <a:ext cx="6058208" cy="5885565"/>
          </a:xfrm>
          <a:prstGeom prst="rect">
            <a:avLst/>
          </a:prstGeom>
        </p:spPr>
      </p:pic>
    </p:spTree>
    <p:extLst>
      <p:ext uri="{BB962C8B-B14F-4D97-AF65-F5344CB8AC3E}">
        <p14:creationId xmlns:p14="http://schemas.microsoft.com/office/powerpoint/2010/main" val="1331605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9">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1">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ext Box 1" title="UML Class Diagram">
            <a:extLst>
              <a:ext uri="{FF2B5EF4-FFF2-40B4-BE49-F238E27FC236}">
                <a16:creationId xmlns:a16="http://schemas.microsoft.com/office/drawing/2014/main" id="{D096526E-D199-B86F-A7C8-71F162893212}"/>
              </a:ext>
            </a:extLst>
          </p:cNvPr>
          <p:cNvSpPr txBox="1"/>
          <p:nvPr/>
        </p:nvSpPr>
        <p:spPr>
          <a:xfrm>
            <a:off x="784874" y="3111085"/>
            <a:ext cx="4770187" cy="770179"/>
          </a:xfrm>
          <a:prstGeom prst="rect">
            <a:avLst/>
          </a:prstGeom>
        </p:spPr>
        <p:txBody>
          <a:bodyPr rot="0" spcFirstLastPara="0" vert="horz" lIns="91440" tIns="45720" rIns="91440" bIns="45720" numCol="1" spcCol="0" rtlCol="0" fromWordArt="0" anchor="t" anchorCtr="0" forceAA="0" compatLnSpc="1">
            <a:prstTxWarp prst="textNoShape">
              <a:avLst/>
            </a:prstTxWarp>
            <a:normAutofit/>
          </a:bodyPr>
          <a:lstStyle/>
          <a:p>
            <a:pPr>
              <a:lnSpc>
                <a:spcPct val="90000"/>
              </a:lnSpc>
              <a:spcBef>
                <a:spcPct val="0"/>
              </a:spcBef>
              <a:spcAft>
                <a:spcPts val="560"/>
              </a:spcAft>
            </a:pPr>
            <a:r>
              <a:rPr lang="en-US" sz="3200" b="1" dirty="0">
                <a:ln w="9525" cap="flat" cmpd="sng" algn="ctr">
                  <a:solidFill>
                    <a:srgbClr val="FFFFFF"/>
                  </a:solidFill>
                  <a:prstDash val="solid"/>
                  <a:round/>
                </a:ln>
                <a:solidFill>
                  <a:srgbClr val="000000"/>
                </a:solidFill>
                <a:effectLst>
                  <a:outerShdw blurRad="12700" dist="38100" dir="2700000" algn="tl">
                    <a:schemeClr val="bg1">
                      <a:lumMod val="50000"/>
                    </a:schemeClr>
                  </a:outerShdw>
                </a:effectLst>
                <a:hlinkClick r:id="rId2">
                  <a:extLst>
                    <a:ext uri="{A12FA001-AC4F-418D-AE19-62706E023703}">
                      <ahyp:hlinkClr xmlns:ahyp="http://schemas.microsoft.com/office/drawing/2018/hyperlinkcolor" val="tx"/>
                    </a:ext>
                  </a:extLst>
                </a:hlinkClick>
              </a:rPr>
              <a:t>UML Class diagram</a:t>
            </a:r>
            <a:endParaRPr lang="en-US" sz="3200">
              <a:solidFill>
                <a:srgbClr val="000000"/>
              </a:solidFill>
              <a:cs typeface="Calibri" panose="020F0502020204030204"/>
            </a:endParaRPr>
          </a:p>
          <a:p>
            <a:pPr algn="ctr">
              <a:lnSpc>
                <a:spcPct val="90000"/>
              </a:lnSpc>
              <a:spcBef>
                <a:spcPct val="0"/>
              </a:spcBef>
              <a:spcAft>
                <a:spcPts val="560"/>
              </a:spcAft>
            </a:pPr>
            <a:endParaRPr lang="en-US" sz="3200" dirty="0">
              <a:solidFill>
                <a:srgbClr val="000000"/>
              </a:solidFill>
              <a:ea typeface="+mj-ea"/>
              <a:cs typeface="Calibri"/>
            </a:endParaRPr>
          </a:p>
        </p:txBody>
      </p:sp>
      <p:pic>
        <p:nvPicPr>
          <p:cNvPr id="3" name="Picture 3" descr="Diagram, timeline&#10;&#10;Description automatically generated">
            <a:extLst>
              <a:ext uri="{FF2B5EF4-FFF2-40B4-BE49-F238E27FC236}">
                <a16:creationId xmlns:a16="http://schemas.microsoft.com/office/drawing/2014/main" id="{BB07457F-3A88-86D0-A180-6CF7E126BBF4}"/>
              </a:ext>
            </a:extLst>
          </p:cNvPr>
          <p:cNvPicPr>
            <a:picLocks noChangeAspect="1"/>
          </p:cNvPicPr>
          <p:nvPr/>
        </p:nvPicPr>
        <p:blipFill>
          <a:blip r:embed="rId3"/>
          <a:stretch>
            <a:fillRect/>
          </a:stretch>
        </p:blipFill>
        <p:spPr>
          <a:xfrm>
            <a:off x="5449871" y="313204"/>
            <a:ext cx="5952585" cy="6229502"/>
          </a:xfrm>
          <a:prstGeom prst="rect">
            <a:avLst/>
          </a:prstGeom>
        </p:spPr>
      </p:pic>
      <p:pic>
        <p:nvPicPr>
          <p:cNvPr id="2" name="Picture 2" descr="Northeastern University Logo and symbol, meaning, history ...">
            <a:extLst>
              <a:ext uri="{FF2B5EF4-FFF2-40B4-BE49-F238E27FC236}">
                <a16:creationId xmlns:a16="http://schemas.microsoft.com/office/drawing/2014/main" id="{4A2688FC-51B7-924E-5F60-7CE75DE66D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389529" cy="781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7451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1820</TotalTime>
  <Words>946</Words>
  <Application>Microsoft Macintosh PowerPoint</Application>
  <PresentationFormat>Widescreen</PresentationFormat>
  <Paragraphs>70</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sashank machiraju</dc:creator>
  <cp:lastModifiedBy>Srivarini Mandali</cp:lastModifiedBy>
  <cp:revision>262</cp:revision>
  <dcterms:created xsi:type="dcterms:W3CDTF">2023-04-22T08:11:12Z</dcterms:created>
  <dcterms:modified xsi:type="dcterms:W3CDTF">2023-12-17T09:10:24Z</dcterms:modified>
</cp:coreProperties>
</file>

<file path=docProps/thumbnail.jpeg>
</file>